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6" r:id="rId2"/>
    <p:sldId id="277" r:id="rId3"/>
    <p:sldId id="257" r:id="rId4"/>
    <p:sldId id="261" r:id="rId5"/>
    <p:sldId id="263" r:id="rId6"/>
    <p:sldId id="264" r:id="rId7"/>
    <p:sldId id="265" r:id="rId8"/>
    <p:sldId id="267" r:id="rId9"/>
    <p:sldId id="268" r:id="rId10"/>
    <p:sldId id="269" r:id="rId11"/>
    <p:sldId id="280" r:id="rId12"/>
    <p:sldId id="258" r:id="rId13"/>
    <p:sldId id="259" r:id="rId14"/>
    <p:sldId id="270" r:id="rId15"/>
    <p:sldId id="271" r:id="rId16"/>
    <p:sldId id="272" r:id="rId17"/>
    <p:sldId id="273" r:id="rId18"/>
    <p:sldId id="274" r:id="rId19"/>
    <p:sldId id="275" r:id="rId20"/>
    <p:sldId id="276" r:id="rId21"/>
    <p:sldId id="278" r:id="rId22"/>
    <p:sldId id="279" r:id="rId23"/>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50"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C0141E0-6525-413A-A538-6C30E7B7523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16013" y="696913"/>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5E30006-988E-45E4-A626-6BEEA1C5E5C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161F8-E430-4B1C-8D13-E41599C900FA}" type="slidenum">
              <a:rPr lang="en-US"/>
              <a:pPr/>
              <a:t>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6F324-CD36-47EE-AB97-7FCADE586BD1}" type="slidenum">
              <a:rPr lang="en-US"/>
              <a:pPr/>
              <a:t>10</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E77E2-2EA6-4D07-A6DA-0F468ACE13B9}" type="slidenum">
              <a:rPr lang="en-US"/>
              <a:pPr/>
              <a:t>11</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923A5-93C1-449B-9D65-157CB0250D4B}" type="slidenum">
              <a:rPr lang="en-US"/>
              <a:pPr/>
              <a:t>12</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F8F88-FB02-4ABB-A291-FB49FCADA4DF}" type="slidenum">
              <a:rPr lang="en-US"/>
              <a:pPr/>
              <a:t>13</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08836-DD8E-42A1-B0DA-2C19EBA2CFB3}" type="slidenum">
              <a:rPr lang="en-US"/>
              <a:pPr/>
              <a:t>14</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1DD7F-B6F6-4725-8C27-BD8D21C67DCA}" type="slidenum">
              <a:rPr lang="en-US"/>
              <a:pPr/>
              <a:t>15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4A96E-9D53-405C-9A13-8BA5A09A1DBE}" type="slidenum">
              <a:rPr lang="en-US"/>
              <a:pPr/>
              <a:t>16</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A5502-6B49-472A-9E14-0AE90B26FFEB}" type="slidenum">
              <a:rPr lang="en-US"/>
              <a:pPr/>
              <a:t>17</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5964F-FB5F-45D5-8F98-50204E367DF7}" type="slidenum">
              <a:rPr lang="en-US"/>
              <a:pPr/>
              <a:t>18</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35152-FB20-4383-9508-A67C4B5CB92C}" type="slidenum">
              <a:rPr lang="en-US"/>
              <a:pPr/>
              <a:t>19</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2ABF0-2583-4E85-9B40-4C95AB7B97E5}" type="slidenum">
              <a:rPr lang="en-US"/>
              <a:pPr/>
              <a:t>2</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96F7D-A3BB-4279-80E8-078EF84151D6}" type="slidenum">
              <a:rPr lang="en-US"/>
              <a:pPr/>
              <a:t>20</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EBCE3-51FB-46DC-A25F-44FD97994643}" type="slidenum">
              <a:rPr lang="en-US"/>
              <a:pPr/>
              <a:t>21</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BB50E-7C4F-4274-AD65-0D2C5FEB45F1}" type="slidenum">
              <a:rPr lang="en-US"/>
              <a:pPr/>
              <a:t>22</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38B40-E708-4C5F-8EE1-EDB712E6D2E9}" type="slidenum">
              <a:rPr lang="en-US"/>
              <a:pPr/>
              <a:t>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F4305-297F-47CE-A775-4BA3942D1F78}" type="slidenum">
              <a:rPr lang="en-US"/>
              <a:pPr/>
              <a:t>4</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Some people say that not having ANY accidents or injuries is impossible. Raise your hand if you have </a:t>
            </a:r>
            <a:r>
              <a:rPr lang="en-US" u="sng"/>
              <a:t>never</a:t>
            </a:r>
            <a:r>
              <a:rPr lang="en-US"/>
              <a:t> had to file a Workers’ Compensation claim. We just witnessed the impossible! I know of people who have worked 30 and 40 years without having an accident – and they fought fire for a living! The “zero goal” may be a difficult one to attain, but it is possible. Instead of looking at your entire workforce covering an entire year, try bringing it down to an individual level. How many people that work with you or for you had no reportable accidents last year? If they could do it, why can’t their co-workers? Those people working through the year with no accidents or injuries have proven it could be done. For some people, a one month at a time, or week or day may be more suitable. Now, for some jobs, the “zero goal” may not seem realistic. Some jobs are inherently dangerous such as law enforcement, fire protection, agriculture, what are some others… For these jobs, the goal is very difficult to attain. It may not be attained in our lifetimes – but zero still needs to be the target – would you volunteer to get hurt to attain any other goal?</a:t>
            </a:r>
          </a:p>
          <a:p>
            <a:endParaRPr lang="en-US"/>
          </a:p>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F265D-4726-4FA9-AB4B-080EBE665559}" type="slidenum">
              <a:rPr lang="en-US"/>
              <a:pPr/>
              <a:t>5</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4DA68-8CC4-4E4F-866B-0BC968A2CF1B}" type="slidenum">
              <a:rPr lang="en-US"/>
              <a:pPr/>
              <a:t>6</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80CC7-91FF-4A50-871E-40DFC27E66B2}" type="slidenum">
              <a:rPr lang="en-US"/>
              <a:pPr/>
              <a:t>7</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4A221-5BD3-4C0C-BCC3-C0F4E6647AFA}" type="slidenum">
              <a:rPr lang="en-US"/>
              <a:pPr/>
              <a:t>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6F67C-2ED7-417F-8E15-0E2A9AC120F3}" type="slidenum">
              <a:rPr lang="en-US"/>
              <a:pPr/>
              <a:t>9</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8763000" cy="5943600"/>
            <a:chOff x="0" y="0"/>
            <a:chExt cx="5520" cy="3744"/>
          </a:xfrm>
        </p:grpSpPr>
        <p:sp>
          <p:nvSpPr>
            <p:cNvPr id="46083"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46084" name="Group 4"/>
            <p:cNvGrpSpPr>
              <a:grpSpLocks/>
            </p:cNvGrpSpPr>
            <p:nvPr userDrawn="1"/>
          </p:nvGrpSpPr>
          <p:grpSpPr bwMode="auto">
            <a:xfrm>
              <a:off x="0" y="2208"/>
              <a:ext cx="5520" cy="1536"/>
              <a:chOff x="0" y="2208"/>
              <a:chExt cx="5520" cy="1536"/>
            </a:xfrm>
          </p:grpSpPr>
          <p:sp>
            <p:nvSpPr>
              <p:cNvPr id="46085"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46086"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n-US" sz="2400">
                  <a:latin typeface="Times New Roman" pitchFamily="18" charset="0"/>
                </a:endParaRPr>
              </a:p>
            </p:txBody>
          </p:sp>
          <p:sp>
            <p:nvSpPr>
              <p:cNvPr id="46087"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US"/>
              </a:p>
            </p:txBody>
          </p:sp>
        </p:grpSp>
        <p:grpSp>
          <p:nvGrpSpPr>
            <p:cNvPr id="46088" name="Group 8"/>
            <p:cNvGrpSpPr>
              <a:grpSpLocks/>
            </p:cNvGrpSpPr>
            <p:nvPr userDrawn="1"/>
          </p:nvGrpSpPr>
          <p:grpSpPr bwMode="auto">
            <a:xfrm>
              <a:off x="400" y="336"/>
              <a:ext cx="5088" cy="192"/>
              <a:chOff x="400" y="336"/>
              <a:chExt cx="5088" cy="192"/>
            </a:xfrm>
          </p:grpSpPr>
          <p:sp>
            <p:nvSpPr>
              <p:cNvPr id="46089"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46090"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grpSp>
      <p:sp>
        <p:nvSpPr>
          <p:cNvPr id="4609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460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46093" name="Rectangle 13"/>
          <p:cNvSpPr>
            <a:spLocks noGrp="1" noChangeArrowheads="1"/>
          </p:cNvSpPr>
          <p:nvPr>
            <p:ph type="dt" sz="half" idx="2"/>
          </p:nvPr>
        </p:nvSpPr>
        <p:spPr>
          <a:xfrm>
            <a:off x="912813" y="6251575"/>
            <a:ext cx="1905000" cy="457200"/>
          </a:xfrm>
        </p:spPr>
        <p:txBody>
          <a:bodyPr/>
          <a:lstStyle>
            <a:lvl1pPr>
              <a:defRPr/>
            </a:lvl1pPr>
          </a:lstStyle>
          <a:p>
            <a:endParaRPr lang="en-US"/>
          </a:p>
        </p:txBody>
      </p:sp>
      <p:sp>
        <p:nvSpPr>
          <p:cNvPr id="46094"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
        <p:nvSpPr>
          <p:cNvPr id="46095" name="Rectangle 15"/>
          <p:cNvSpPr>
            <a:spLocks noGrp="1" noChangeArrowheads="1"/>
          </p:cNvSpPr>
          <p:nvPr>
            <p:ph type="sldNum" sz="quarter" idx="4"/>
          </p:nvPr>
        </p:nvSpPr>
        <p:spPr/>
        <p:txBody>
          <a:bodyPr/>
          <a:lstStyle>
            <a:lvl1pPr>
              <a:defRPr/>
            </a:lvl1pPr>
          </a:lstStyle>
          <a:p>
            <a:fld id="{E86D32BF-CC27-4942-BB53-953F7A36E02F}" type="slidenum">
              <a:rPr lang="en-US"/>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fade">
                                      <p:cBhvr>
                                        <p:cTn id="7" dur="2000"/>
                                        <p:tgtEl>
                                          <p:spTgt spid="460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92">
                                            <p:txEl>
                                              <p:pRg st="0" end="0"/>
                                            </p:txEl>
                                          </p:spTgt>
                                        </p:tgtEl>
                                        <p:attrNameLst>
                                          <p:attrName>style.visibility</p:attrName>
                                        </p:attrNameLst>
                                      </p:cBhvr>
                                      <p:to>
                                        <p:strVal val="visible"/>
                                      </p:to>
                                    </p:set>
                                    <p:animEffect transition="in" filter="fade">
                                      <p:cBhvr>
                                        <p:cTn id="12" dur="2000"/>
                                        <p:tgtEl>
                                          <p:spTgt spid="46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p:bldP spid="46092" grpId="0" build="p">
        <p:tmplLst>
          <p:tmpl lvl="1">
            <p:tnLst>
              <p:par>
                <p:cTn presetID="10" presetClass="entr" presetSubtype="0" fill="hold" nodeType="clickEffect">
                  <p:stCondLst>
                    <p:cond delay="0"/>
                  </p:stCondLst>
                  <p:childTnLst>
                    <p:set>
                      <p:cBhvr>
                        <p:cTn dur="1" fill="hold">
                          <p:stCondLst>
                            <p:cond delay="0"/>
                          </p:stCondLst>
                        </p:cTn>
                        <p:tgtEl>
                          <p:spTgt spid="46092"/>
                        </p:tgtEl>
                        <p:attrNameLst>
                          <p:attrName>style.visibility</p:attrName>
                        </p:attrNameLst>
                      </p:cBhvr>
                      <p:to>
                        <p:strVal val="visible"/>
                      </p:to>
                    </p:set>
                    <p:animEffect transition="in" filter="fade">
                      <p:cBhvr>
                        <p:cTn dur="2000"/>
                        <p:tgtEl>
                          <p:spTgt spid="4609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CBFE54-E47E-4A61-AFA0-906BD368B407}"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195A41-4485-452D-87AB-F9CAE5F6AE80}"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EEBAE9-D4F4-4624-BEDC-B81DA7C9ED11}"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A02A47-1BEF-483D-9AFF-09E599358F01}"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135799-36B0-4C7F-8636-769AE7BB47D5}"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901862-22A6-4CAF-8224-45F01B2B2A98}"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2DDCBC9-6971-4003-AA01-73E7DB980DD4}"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A2C09D6-24C7-4B14-9C74-E5D33D3A3789}"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CDB6E0-4DE4-4806-8DD5-624775619E3C}"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06FE81-29C9-4069-8DF7-1AF1038DA2EF}"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0" y="0"/>
            <a:ext cx="8686800" cy="4876800"/>
            <a:chOff x="0" y="0"/>
            <a:chExt cx="5472" cy="3072"/>
          </a:xfrm>
        </p:grpSpPr>
        <p:sp>
          <p:nvSpPr>
            <p:cNvPr id="4505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45060" name="Group 4"/>
            <p:cNvGrpSpPr>
              <a:grpSpLocks/>
            </p:cNvGrpSpPr>
            <p:nvPr/>
          </p:nvGrpSpPr>
          <p:grpSpPr bwMode="auto">
            <a:xfrm>
              <a:off x="240" y="893"/>
              <a:ext cx="5232" cy="115"/>
              <a:chOff x="240" y="893"/>
              <a:chExt cx="5232" cy="115"/>
            </a:xfrm>
          </p:grpSpPr>
          <p:sp>
            <p:nvSpPr>
              <p:cNvPr id="4506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4506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grpSp>
      <p:sp>
        <p:nvSpPr>
          <p:cNvPr id="4506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6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50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50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128E39D3-49A5-4E6D-AB6D-DA217FE79B23}" type="slidenum">
              <a:rPr lang="en-US"/>
              <a:pPr/>
              <a:t>‹#›</a:t>
            </a:fld>
            <a:endParaRPr lang="en-US"/>
          </a:p>
        </p:txBody>
      </p:sp>
      <p:sp>
        <p:nvSpPr>
          <p:cNvPr id="4506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fade">
                                      <p:cBhvr>
                                        <p:cTn id="7" dur="2000"/>
                                        <p:tgtEl>
                                          <p:spTgt spid="450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64">
                                            <p:txEl>
                                              <p:pRg st="0" end="0"/>
                                            </p:txEl>
                                          </p:spTgt>
                                        </p:tgtEl>
                                        <p:attrNameLst>
                                          <p:attrName>style.visibility</p:attrName>
                                        </p:attrNameLst>
                                      </p:cBhvr>
                                      <p:to>
                                        <p:strVal val="visible"/>
                                      </p:to>
                                    </p:set>
                                    <p:animEffect transition="in" filter="fade">
                                      <p:cBhvr>
                                        <p:cTn id="12" dur="2000"/>
                                        <p:tgtEl>
                                          <p:spTgt spid="4506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064">
                                            <p:txEl>
                                              <p:pRg st="1" end="1"/>
                                            </p:txEl>
                                          </p:spTgt>
                                        </p:tgtEl>
                                        <p:attrNameLst>
                                          <p:attrName>style.visibility</p:attrName>
                                        </p:attrNameLst>
                                      </p:cBhvr>
                                      <p:to>
                                        <p:strVal val="visible"/>
                                      </p:to>
                                    </p:set>
                                    <p:animEffect transition="in" filter="fade">
                                      <p:cBhvr>
                                        <p:cTn id="15" dur="2000"/>
                                        <p:tgtEl>
                                          <p:spTgt spid="4506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064">
                                            <p:txEl>
                                              <p:pRg st="2" end="2"/>
                                            </p:txEl>
                                          </p:spTgt>
                                        </p:tgtEl>
                                        <p:attrNameLst>
                                          <p:attrName>style.visibility</p:attrName>
                                        </p:attrNameLst>
                                      </p:cBhvr>
                                      <p:to>
                                        <p:strVal val="visible"/>
                                      </p:to>
                                    </p:set>
                                    <p:animEffect transition="in" filter="fade">
                                      <p:cBhvr>
                                        <p:cTn id="18" dur="2000"/>
                                        <p:tgtEl>
                                          <p:spTgt spid="4506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064">
                                            <p:txEl>
                                              <p:pRg st="3" end="3"/>
                                            </p:txEl>
                                          </p:spTgt>
                                        </p:tgtEl>
                                        <p:attrNameLst>
                                          <p:attrName>style.visibility</p:attrName>
                                        </p:attrNameLst>
                                      </p:cBhvr>
                                      <p:to>
                                        <p:strVal val="visible"/>
                                      </p:to>
                                    </p:set>
                                    <p:animEffect transition="in" filter="fade">
                                      <p:cBhvr>
                                        <p:cTn id="21" dur="2000"/>
                                        <p:tgtEl>
                                          <p:spTgt spid="4506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064">
                                            <p:txEl>
                                              <p:pRg st="4" end="4"/>
                                            </p:txEl>
                                          </p:spTgt>
                                        </p:tgtEl>
                                        <p:attrNameLst>
                                          <p:attrName>style.visibility</p:attrName>
                                        </p:attrNameLst>
                                      </p:cBhvr>
                                      <p:to>
                                        <p:strVal val="visible"/>
                                      </p:to>
                                    </p:set>
                                    <p:animEffect transition="in" filter="fade">
                                      <p:cBhvr>
                                        <p:cTn id="24" dur="2000"/>
                                        <p:tgtEl>
                                          <p:spTgt spid="450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build="p">
        <p:tmplLst>
          <p:tmpl lvl="1">
            <p:tnLst>
              <p:par>
                <p:cTn presetID="10" presetClass="entr" presetSubtype="0" fill="hold" nodeType="clickEffect">
                  <p:stCondLst>
                    <p:cond delay="0"/>
                  </p:stCondLst>
                  <p:childTnLst>
                    <p:set>
                      <p:cBhvr>
                        <p:cTn dur="1" fill="hold">
                          <p:stCondLst>
                            <p:cond delay="0"/>
                          </p:stCondLst>
                        </p:cTn>
                        <p:tgtEl>
                          <p:spTgt spid="45064"/>
                        </p:tgtEl>
                        <p:attrNameLst>
                          <p:attrName>style.visibility</p:attrName>
                        </p:attrNameLst>
                      </p:cBhvr>
                      <p:to>
                        <p:strVal val="visible"/>
                      </p:to>
                    </p:set>
                    <p:animEffect transition="in" filter="fade">
                      <p:cBhvr>
                        <p:cTn dur="2000"/>
                        <p:tgtEl>
                          <p:spTgt spid="4506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5064"/>
                        </p:tgtEl>
                        <p:attrNameLst>
                          <p:attrName>style.visibility</p:attrName>
                        </p:attrNameLst>
                      </p:cBhvr>
                      <p:to>
                        <p:strVal val="visible"/>
                      </p:to>
                    </p:set>
                    <p:animEffect transition="in" filter="fade">
                      <p:cBhvr>
                        <p:cTn dur="2000"/>
                        <p:tgtEl>
                          <p:spTgt spid="4506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5064"/>
                        </p:tgtEl>
                        <p:attrNameLst>
                          <p:attrName>style.visibility</p:attrName>
                        </p:attrNameLst>
                      </p:cBhvr>
                      <p:to>
                        <p:strVal val="visible"/>
                      </p:to>
                    </p:set>
                    <p:animEffect transition="in" filter="fade">
                      <p:cBhvr>
                        <p:cTn dur="2000"/>
                        <p:tgtEl>
                          <p:spTgt spid="4506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5064"/>
                        </p:tgtEl>
                        <p:attrNameLst>
                          <p:attrName>style.visibility</p:attrName>
                        </p:attrNameLst>
                      </p:cBhvr>
                      <p:to>
                        <p:strVal val="visible"/>
                      </p:to>
                    </p:set>
                    <p:animEffect transition="in" filter="fade">
                      <p:cBhvr>
                        <p:cTn dur="2000"/>
                        <p:tgtEl>
                          <p:spTgt spid="4506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5064"/>
                        </p:tgtEl>
                        <p:attrNameLst>
                          <p:attrName>style.visibility</p:attrName>
                        </p:attrNameLst>
                      </p:cBhvr>
                      <p:to>
                        <p:strVal val="visible"/>
                      </p:to>
                    </p:set>
                    <p:animEffect transition="in" filter="fade">
                      <p:cBhvr>
                        <p:cTn dur="2000"/>
                        <p:tgtEl>
                          <p:spTgt spid="45064"/>
                        </p:tgtEl>
                      </p:cBhvr>
                    </p:animEffect>
                  </p:childTnLst>
                </p:cTn>
              </p:par>
            </p:tnLst>
          </p:tmpl>
        </p:tmplLst>
      </p:bldP>
    </p:bld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solidFill>
                  <a:srgbClr val="0033CC"/>
                </a:solidFill>
                <a:latin typeface="Franklin Gothic Medium Cond" pitchFamily="34" charset="0"/>
              </a:rPr>
              <a:t>Safety and Loss Control</a:t>
            </a:r>
          </a:p>
        </p:txBody>
      </p:sp>
      <p:sp>
        <p:nvSpPr>
          <p:cNvPr id="2051" name="Rectangle 3"/>
          <p:cNvSpPr>
            <a:spLocks noGrp="1" noChangeArrowheads="1"/>
          </p:cNvSpPr>
          <p:nvPr>
            <p:ph type="subTitle" idx="1"/>
          </p:nvPr>
        </p:nvSpPr>
        <p:spPr/>
        <p:txBody>
          <a:bodyPr/>
          <a:lstStyle/>
          <a:p>
            <a:r>
              <a:rPr lang="en-US" sz="2000" i="1" smtClean="0">
                <a:solidFill>
                  <a:schemeClr val="accent2"/>
                </a:solidFill>
              </a:rPr>
              <a:t>&lt;Insert </a:t>
            </a:r>
            <a:r>
              <a:rPr lang="en-US" sz="2000" i="1" dirty="0" smtClean="0">
                <a:solidFill>
                  <a:schemeClr val="accent2"/>
                </a:solidFill>
              </a:rPr>
              <a:t>Presenter </a:t>
            </a:r>
            <a:r>
              <a:rPr lang="en-US" sz="2000" i="1" smtClean="0">
                <a:solidFill>
                  <a:schemeClr val="accent2"/>
                </a:solidFill>
              </a:rPr>
              <a:t>Information </a:t>
            </a:r>
            <a:r>
              <a:rPr lang="en-US" sz="2000" i="1" smtClean="0">
                <a:solidFill>
                  <a:schemeClr val="accent2"/>
                </a:solidFill>
              </a:rPr>
              <a:t>Here&gt;</a:t>
            </a:r>
            <a:endParaRPr lang="en-US" sz="2000" i="1" dirty="0">
              <a:solidFill>
                <a:schemeClr val="accent2"/>
              </a:solidFill>
            </a:endParaRPr>
          </a:p>
        </p:txBody>
      </p:sp>
      <p:pic>
        <p:nvPicPr>
          <p:cNvPr id="2052" name="Picture 4" descr="ihl_logo_new blue"/>
          <p:cNvPicPr>
            <a:picLocks noChangeAspect="1" noChangeArrowheads="1"/>
          </p:cNvPicPr>
          <p:nvPr/>
        </p:nvPicPr>
        <p:blipFill>
          <a:blip r:embed="rId3" cstate="print"/>
          <a:srcRect/>
          <a:stretch>
            <a:fillRect/>
          </a:stretch>
        </p:blipFill>
        <p:spPr bwMode="auto">
          <a:xfrm>
            <a:off x="152400" y="152400"/>
            <a:ext cx="1771650" cy="17716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Identifying Hazards</a:t>
            </a:r>
          </a:p>
        </p:txBody>
      </p:sp>
      <p:sp>
        <p:nvSpPr>
          <p:cNvPr id="25603" name="Rectangle 3"/>
          <p:cNvSpPr>
            <a:spLocks noGrp="1" noChangeArrowheads="1"/>
          </p:cNvSpPr>
          <p:nvPr>
            <p:ph type="body" idx="1"/>
          </p:nvPr>
        </p:nvSpPr>
        <p:spPr/>
        <p:txBody>
          <a:bodyPr/>
          <a:lstStyle/>
          <a:p>
            <a:r>
              <a:rPr lang="en-US">
                <a:solidFill>
                  <a:srgbClr val="0033CC"/>
                </a:solidFill>
              </a:rPr>
              <a:t>Accident / Injury Investigation</a:t>
            </a:r>
          </a:p>
          <a:p>
            <a:pPr lvl="2"/>
            <a:r>
              <a:rPr lang="en-US"/>
              <a:t>Methodical</a:t>
            </a:r>
          </a:p>
          <a:p>
            <a:pPr lvl="2"/>
            <a:r>
              <a:rPr lang="en-US"/>
              <a:t>Documented</a:t>
            </a:r>
          </a:p>
          <a:p>
            <a:pPr lvl="2"/>
            <a:r>
              <a:rPr lang="en-US"/>
              <a:t>Objective</a:t>
            </a:r>
          </a:p>
          <a:p>
            <a:pPr lvl="2"/>
            <a:r>
              <a:rPr lang="en-US"/>
              <a:t>Fact Finding</a:t>
            </a:r>
          </a:p>
          <a:p>
            <a:pPr lvl="2"/>
            <a:r>
              <a:rPr lang="en-US"/>
              <a:t>Learn from experience</a:t>
            </a:r>
          </a:p>
          <a:p>
            <a:pPr lvl="1"/>
            <a:r>
              <a:rPr lang="en-US"/>
              <a:t>Use to prevent similar events in the future</a:t>
            </a:r>
          </a:p>
        </p:txBody>
      </p:sp>
      <p:pic>
        <p:nvPicPr>
          <p:cNvPr id="25604" name="Picture 4" descr="101192"/>
          <p:cNvPicPr>
            <a:picLocks noChangeAspect="1" noChangeArrowheads="1"/>
          </p:cNvPicPr>
          <p:nvPr/>
        </p:nvPicPr>
        <p:blipFill>
          <a:blip r:embed="rId3" cstate="print"/>
          <a:srcRect/>
          <a:stretch>
            <a:fillRect/>
          </a:stretch>
        </p:blipFill>
        <p:spPr bwMode="auto">
          <a:xfrm>
            <a:off x="6467475" y="685800"/>
            <a:ext cx="2354263" cy="34290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2" name="Object 4"/>
          <p:cNvGraphicFramePr>
            <a:graphicFrameLocks noChangeAspect="1"/>
          </p:cNvGraphicFramePr>
          <p:nvPr>
            <p:ph idx="4294967295"/>
          </p:nvPr>
        </p:nvGraphicFramePr>
        <p:xfrm>
          <a:off x="1600200" y="457200"/>
          <a:ext cx="4708525" cy="6096000"/>
        </p:xfrm>
        <a:graphic>
          <a:graphicData uri="http://schemas.openxmlformats.org/presentationml/2006/ole">
            <p:oleObj spid="_x0000_s58372" name="Acrobat Document" r:id="rId4" imgW="6540480" imgH="8631360" progId="AcroExch.Document.7">
              <p:embed/>
            </p:oleObj>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800"/>
              <a:t>Example of a Risk Assessment Matrix</a:t>
            </a:r>
          </a:p>
        </p:txBody>
      </p:sp>
      <p:pic>
        <p:nvPicPr>
          <p:cNvPr id="10244" name="Picture 4"/>
          <p:cNvPicPr>
            <a:picLocks noGrp="1" noChangeAspect="1" noChangeArrowheads="1"/>
          </p:cNvPicPr>
          <p:nvPr>
            <p:ph type="body" idx="1"/>
          </p:nvPr>
        </p:nvPicPr>
        <p:blipFill>
          <a:blip r:embed="rId3" cstate="print"/>
          <a:srcRect/>
          <a:stretch>
            <a:fillRect/>
          </a:stretch>
        </p:blipFill>
        <p:spPr>
          <a:xfrm>
            <a:off x="1535113" y="1600200"/>
            <a:ext cx="6530975" cy="4530725"/>
          </a:xfrm>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Safety &amp; Loss Control Strategies</a:t>
            </a:r>
          </a:p>
        </p:txBody>
      </p:sp>
      <p:sp>
        <p:nvSpPr>
          <p:cNvPr id="11267" name="Rectangle 3"/>
          <p:cNvSpPr>
            <a:spLocks noGrp="1" noChangeArrowheads="1"/>
          </p:cNvSpPr>
          <p:nvPr>
            <p:ph type="body" idx="1"/>
          </p:nvPr>
        </p:nvSpPr>
        <p:spPr/>
        <p:txBody>
          <a:bodyPr/>
          <a:lstStyle/>
          <a:p>
            <a:r>
              <a:rPr lang="en-US"/>
              <a:t>Avoid the hazard:</a:t>
            </a:r>
          </a:p>
        </p:txBody>
      </p:sp>
      <p:pic>
        <p:nvPicPr>
          <p:cNvPr id="11268" name="Picture 4" descr="Spine lifting"/>
          <p:cNvPicPr>
            <a:picLocks noChangeAspect="1" noChangeArrowheads="1"/>
          </p:cNvPicPr>
          <p:nvPr/>
        </p:nvPicPr>
        <p:blipFill>
          <a:blip r:embed="rId3" cstate="print"/>
          <a:srcRect/>
          <a:stretch>
            <a:fillRect/>
          </a:stretch>
        </p:blipFill>
        <p:spPr bwMode="auto">
          <a:xfrm>
            <a:off x="6019800" y="2133600"/>
            <a:ext cx="2357438" cy="4381500"/>
          </a:xfrm>
          <a:prstGeom prst="rect">
            <a:avLst/>
          </a:prstGeom>
          <a:noFill/>
        </p:spPr>
      </p:pic>
      <p:pic>
        <p:nvPicPr>
          <p:cNvPr id="11269" name="Picture 5" descr="100_0310"/>
          <p:cNvPicPr>
            <a:picLocks noChangeAspect="1" noChangeArrowheads="1"/>
          </p:cNvPicPr>
          <p:nvPr/>
        </p:nvPicPr>
        <p:blipFill>
          <a:blip r:embed="rId4" cstate="print"/>
          <a:srcRect/>
          <a:stretch>
            <a:fillRect/>
          </a:stretch>
        </p:blipFill>
        <p:spPr bwMode="auto">
          <a:xfrm>
            <a:off x="1524000" y="2209800"/>
            <a:ext cx="3086100" cy="411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20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Safety &amp; Loss Control Strategies</a:t>
            </a:r>
          </a:p>
        </p:txBody>
      </p:sp>
      <p:sp>
        <p:nvSpPr>
          <p:cNvPr id="27651" name="Rectangle 3"/>
          <p:cNvSpPr>
            <a:spLocks noGrp="1" noChangeArrowheads="1"/>
          </p:cNvSpPr>
          <p:nvPr>
            <p:ph type="body" idx="1"/>
          </p:nvPr>
        </p:nvSpPr>
        <p:spPr/>
        <p:txBody>
          <a:bodyPr/>
          <a:lstStyle/>
          <a:p>
            <a:r>
              <a:rPr lang="en-US"/>
              <a:t>Transfer the hazard:</a:t>
            </a:r>
          </a:p>
        </p:txBody>
      </p:sp>
      <p:pic>
        <p:nvPicPr>
          <p:cNvPr id="27653" name="Picture 5" descr="MissionOne"/>
          <p:cNvPicPr>
            <a:picLocks noChangeAspect="1" noChangeArrowheads="1"/>
          </p:cNvPicPr>
          <p:nvPr/>
        </p:nvPicPr>
        <p:blipFill>
          <a:blip r:embed="rId3" cstate="print"/>
          <a:srcRect/>
          <a:stretch>
            <a:fillRect/>
          </a:stretch>
        </p:blipFill>
        <p:spPr bwMode="auto">
          <a:xfrm>
            <a:off x="990600" y="2895600"/>
            <a:ext cx="2590800" cy="1462088"/>
          </a:xfrm>
          <a:prstGeom prst="rect">
            <a:avLst/>
          </a:prstGeom>
          <a:noFill/>
        </p:spPr>
      </p:pic>
      <p:pic>
        <p:nvPicPr>
          <p:cNvPr id="27655" name="Picture 7" descr="NewVac-Truck-Garage"/>
          <p:cNvPicPr>
            <a:picLocks noChangeAspect="1" noChangeArrowheads="1"/>
          </p:cNvPicPr>
          <p:nvPr/>
        </p:nvPicPr>
        <p:blipFill>
          <a:blip r:embed="rId4" cstate="print"/>
          <a:srcRect/>
          <a:stretch>
            <a:fillRect/>
          </a:stretch>
        </p:blipFill>
        <p:spPr bwMode="auto">
          <a:xfrm>
            <a:off x="5638800" y="2971800"/>
            <a:ext cx="2713038" cy="33909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20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fade">
                                      <p:cBhvr>
                                        <p:cTn id="12" dur="2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Safety &amp; Loss Control Strategies</a:t>
            </a:r>
          </a:p>
        </p:txBody>
      </p:sp>
      <p:sp>
        <p:nvSpPr>
          <p:cNvPr id="28675" name="Rectangle 3"/>
          <p:cNvSpPr>
            <a:spLocks noGrp="1" noChangeArrowheads="1"/>
          </p:cNvSpPr>
          <p:nvPr>
            <p:ph type="body" idx="1"/>
          </p:nvPr>
        </p:nvSpPr>
        <p:spPr/>
        <p:txBody>
          <a:bodyPr/>
          <a:lstStyle/>
          <a:p>
            <a:r>
              <a:rPr lang="en-US"/>
              <a:t>Control the Hazard:</a:t>
            </a:r>
          </a:p>
        </p:txBody>
      </p:sp>
      <p:pic>
        <p:nvPicPr>
          <p:cNvPr id="28676" name="Picture 4" descr="100_0649"/>
          <p:cNvPicPr>
            <a:picLocks noChangeAspect="1" noChangeArrowheads="1"/>
          </p:cNvPicPr>
          <p:nvPr/>
        </p:nvPicPr>
        <p:blipFill>
          <a:blip r:embed="rId3" cstate="print"/>
          <a:srcRect/>
          <a:stretch>
            <a:fillRect/>
          </a:stretch>
        </p:blipFill>
        <p:spPr bwMode="auto">
          <a:xfrm>
            <a:off x="1295400" y="2362200"/>
            <a:ext cx="2959100" cy="3944938"/>
          </a:xfrm>
          <a:prstGeom prst="rect">
            <a:avLst/>
          </a:prstGeom>
          <a:noFill/>
        </p:spPr>
      </p:pic>
      <p:pic>
        <p:nvPicPr>
          <p:cNvPr id="28677" name="Picture 5" descr="100_0107"/>
          <p:cNvPicPr>
            <a:picLocks noChangeAspect="1" noChangeArrowheads="1"/>
          </p:cNvPicPr>
          <p:nvPr/>
        </p:nvPicPr>
        <p:blipFill>
          <a:blip r:embed="rId4" cstate="print"/>
          <a:srcRect/>
          <a:stretch>
            <a:fillRect/>
          </a:stretch>
        </p:blipFill>
        <p:spPr bwMode="auto">
          <a:xfrm>
            <a:off x="5410200" y="1981200"/>
            <a:ext cx="3086100" cy="411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20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fade">
                                      <p:cBhvr>
                                        <p:cTn id="12"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Safety &amp; Loss Control Strategies</a:t>
            </a:r>
          </a:p>
        </p:txBody>
      </p:sp>
      <p:sp>
        <p:nvSpPr>
          <p:cNvPr id="29699" name="Rectangle 3"/>
          <p:cNvSpPr>
            <a:spLocks noGrp="1" noChangeArrowheads="1"/>
          </p:cNvSpPr>
          <p:nvPr>
            <p:ph type="body" idx="1"/>
          </p:nvPr>
        </p:nvSpPr>
        <p:spPr/>
        <p:txBody>
          <a:bodyPr/>
          <a:lstStyle/>
          <a:p>
            <a:r>
              <a:rPr lang="en-US"/>
              <a:t>Guard / Protect against the hazard:</a:t>
            </a:r>
          </a:p>
        </p:txBody>
      </p:sp>
      <p:pic>
        <p:nvPicPr>
          <p:cNvPr id="29700" name="Picture 4" descr="100_0224"/>
          <p:cNvPicPr>
            <a:picLocks noChangeAspect="1" noChangeArrowheads="1"/>
          </p:cNvPicPr>
          <p:nvPr/>
        </p:nvPicPr>
        <p:blipFill>
          <a:blip r:embed="rId3" cstate="print"/>
          <a:srcRect/>
          <a:stretch>
            <a:fillRect/>
          </a:stretch>
        </p:blipFill>
        <p:spPr bwMode="auto">
          <a:xfrm>
            <a:off x="1600200" y="2743200"/>
            <a:ext cx="2628900" cy="3505200"/>
          </a:xfrm>
          <a:prstGeom prst="rect">
            <a:avLst/>
          </a:prstGeom>
          <a:noFill/>
        </p:spPr>
      </p:pic>
      <p:pic>
        <p:nvPicPr>
          <p:cNvPr id="29701" name="Picture 5" descr="000_0134"/>
          <p:cNvPicPr>
            <a:picLocks noChangeAspect="1" noChangeArrowheads="1"/>
          </p:cNvPicPr>
          <p:nvPr/>
        </p:nvPicPr>
        <p:blipFill>
          <a:blip r:embed="rId4" cstate="print"/>
          <a:srcRect/>
          <a:stretch>
            <a:fillRect/>
          </a:stretch>
        </p:blipFill>
        <p:spPr bwMode="auto">
          <a:xfrm>
            <a:off x="4648200" y="3124200"/>
            <a:ext cx="3810000" cy="29019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20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fade">
                                      <p:cBhvr>
                                        <p:cTn id="12"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Safety &amp; Loss Control Strategies</a:t>
            </a:r>
          </a:p>
        </p:txBody>
      </p:sp>
      <p:sp>
        <p:nvSpPr>
          <p:cNvPr id="30723" name="Rectangle 3"/>
          <p:cNvSpPr>
            <a:spLocks noGrp="1" noChangeArrowheads="1"/>
          </p:cNvSpPr>
          <p:nvPr>
            <p:ph type="body" idx="1"/>
          </p:nvPr>
        </p:nvSpPr>
        <p:spPr/>
        <p:txBody>
          <a:bodyPr/>
          <a:lstStyle/>
          <a:p>
            <a:r>
              <a:rPr lang="en-US"/>
              <a:t>Warn about the hazard:</a:t>
            </a:r>
          </a:p>
        </p:txBody>
      </p:sp>
      <p:pic>
        <p:nvPicPr>
          <p:cNvPr id="30724" name="Picture 4" descr="UM radiation"/>
          <p:cNvPicPr>
            <a:picLocks noChangeAspect="1" noChangeArrowheads="1"/>
          </p:cNvPicPr>
          <p:nvPr/>
        </p:nvPicPr>
        <p:blipFill>
          <a:blip r:embed="rId3" cstate="print"/>
          <a:srcRect/>
          <a:stretch>
            <a:fillRect/>
          </a:stretch>
        </p:blipFill>
        <p:spPr bwMode="auto">
          <a:xfrm>
            <a:off x="1219200" y="2438400"/>
            <a:ext cx="3028950" cy="4038600"/>
          </a:xfrm>
          <a:prstGeom prst="rect">
            <a:avLst/>
          </a:prstGeom>
          <a:noFill/>
        </p:spPr>
      </p:pic>
      <p:pic>
        <p:nvPicPr>
          <p:cNvPr id="30726" name="Picture 6" descr="100_0648"/>
          <p:cNvPicPr>
            <a:picLocks noChangeAspect="1" noChangeArrowheads="1"/>
          </p:cNvPicPr>
          <p:nvPr/>
        </p:nvPicPr>
        <p:blipFill>
          <a:blip r:embed="rId4" cstate="print"/>
          <a:srcRect/>
          <a:stretch>
            <a:fillRect/>
          </a:stretch>
        </p:blipFill>
        <p:spPr bwMode="auto">
          <a:xfrm>
            <a:off x="5105400" y="2667000"/>
            <a:ext cx="3563938" cy="26733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fade">
                                      <p:cBhvr>
                                        <p:cTn id="12" dur="20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fade">
                                      <p:cBhvr>
                                        <p:cTn id="17" dur="2000"/>
                                        <p:tgtEl>
                                          <p:spTgt spid="307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fade">
                                      <p:cBhvr>
                                        <p:cTn id="22" dur="20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Safety &amp; Loss Control Strategies</a:t>
            </a:r>
          </a:p>
        </p:txBody>
      </p:sp>
      <p:sp>
        <p:nvSpPr>
          <p:cNvPr id="31747" name="Rectangle 3"/>
          <p:cNvSpPr>
            <a:spLocks noGrp="1" noChangeArrowheads="1"/>
          </p:cNvSpPr>
          <p:nvPr>
            <p:ph type="body" idx="1"/>
          </p:nvPr>
        </p:nvSpPr>
        <p:spPr/>
        <p:txBody>
          <a:bodyPr/>
          <a:lstStyle/>
          <a:p>
            <a:r>
              <a:rPr lang="en-US"/>
              <a:t>Eliminate / remove the hazard:</a:t>
            </a:r>
          </a:p>
        </p:txBody>
      </p:sp>
      <p:pic>
        <p:nvPicPr>
          <p:cNvPr id="31748" name="Picture 4" descr="DC400013"/>
          <p:cNvPicPr>
            <a:picLocks noChangeAspect="1" noChangeArrowheads="1"/>
          </p:cNvPicPr>
          <p:nvPr/>
        </p:nvPicPr>
        <p:blipFill>
          <a:blip r:embed="rId3" cstate="print"/>
          <a:srcRect/>
          <a:stretch>
            <a:fillRect/>
          </a:stretch>
        </p:blipFill>
        <p:spPr bwMode="auto">
          <a:xfrm>
            <a:off x="990600" y="2590800"/>
            <a:ext cx="3733800" cy="2800350"/>
          </a:xfrm>
          <a:prstGeom prst="rect">
            <a:avLst/>
          </a:prstGeom>
          <a:noFill/>
        </p:spPr>
      </p:pic>
      <p:pic>
        <p:nvPicPr>
          <p:cNvPr id="31749" name="Picture 5" descr="Housekeeping 1"/>
          <p:cNvPicPr>
            <a:picLocks noChangeAspect="1" noChangeArrowheads="1"/>
          </p:cNvPicPr>
          <p:nvPr/>
        </p:nvPicPr>
        <p:blipFill>
          <a:blip r:embed="rId4" cstate="print"/>
          <a:srcRect/>
          <a:stretch>
            <a:fillRect/>
          </a:stretch>
        </p:blipFill>
        <p:spPr bwMode="auto">
          <a:xfrm>
            <a:off x="6019800" y="2590800"/>
            <a:ext cx="2400300" cy="3200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20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fade">
                                      <p:cBhvr>
                                        <p:cTn id="12" dur="2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Safety &amp; Loss Control Strategies</a:t>
            </a:r>
          </a:p>
        </p:txBody>
      </p:sp>
      <p:sp>
        <p:nvSpPr>
          <p:cNvPr id="32771" name="Rectangle 3"/>
          <p:cNvSpPr>
            <a:spLocks noGrp="1" noChangeArrowheads="1"/>
          </p:cNvSpPr>
          <p:nvPr>
            <p:ph type="body" idx="1"/>
          </p:nvPr>
        </p:nvSpPr>
        <p:spPr/>
        <p:txBody>
          <a:bodyPr/>
          <a:lstStyle/>
          <a:p>
            <a:r>
              <a:rPr lang="en-US"/>
              <a:t>Strengthen against the hazard:</a:t>
            </a:r>
          </a:p>
        </p:txBody>
      </p:sp>
      <p:pic>
        <p:nvPicPr>
          <p:cNvPr id="32774" name="Picture 6" descr="Resource Record Cover Image Thumbnail - REF 447.JPG"/>
          <p:cNvPicPr>
            <a:picLocks noChangeAspect="1" noChangeArrowheads="1"/>
          </p:cNvPicPr>
          <p:nvPr/>
        </p:nvPicPr>
        <p:blipFill>
          <a:blip r:embed="rId3" cstate="print"/>
          <a:srcRect/>
          <a:stretch>
            <a:fillRect/>
          </a:stretch>
        </p:blipFill>
        <p:spPr bwMode="auto">
          <a:xfrm>
            <a:off x="1066800" y="2438400"/>
            <a:ext cx="2982913" cy="3848100"/>
          </a:xfrm>
          <a:prstGeom prst="rect">
            <a:avLst/>
          </a:prstGeom>
          <a:noFill/>
        </p:spPr>
      </p:pic>
      <p:pic>
        <p:nvPicPr>
          <p:cNvPr id="32776" name="Picture 8" descr="vaccinations"/>
          <p:cNvPicPr>
            <a:picLocks noChangeAspect="1" noChangeArrowheads="1"/>
          </p:cNvPicPr>
          <p:nvPr/>
        </p:nvPicPr>
        <p:blipFill>
          <a:blip r:embed="rId4" cstate="print"/>
          <a:srcRect/>
          <a:stretch>
            <a:fillRect/>
          </a:stretch>
        </p:blipFill>
        <p:spPr bwMode="auto">
          <a:xfrm>
            <a:off x="4648200" y="2743200"/>
            <a:ext cx="3962400" cy="26749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fade">
                                      <p:cBhvr>
                                        <p:cTn id="7" dur="2000"/>
                                        <p:tgtEl>
                                          <p:spTgt spid="327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diamond(in)">
                                      <p:cBhvr>
                                        <p:cTn id="12" dur="20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Rectangle 7"/>
          <p:cNvSpPr>
            <a:spLocks noGrp="1" noChangeArrowheads="1"/>
          </p:cNvSpPr>
          <p:nvPr>
            <p:ph type="title"/>
          </p:nvPr>
        </p:nvSpPr>
        <p:spPr/>
        <p:txBody>
          <a:bodyPr/>
          <a:lstStyle/>
          <a:p>
            <a:r>
              <a:rPr lang="en-US"/>
              <a:t>Differing points of view...</a:t>
            </a:r>
          </a:p>
        </p:txBody>
      </p:sp>
      <p:sp>
        <p:nvSpPr>
          <p:cNvPr id="48136" name="Rectangle 8"/>
          <p:cNvSpPr>
            <a:spLocks noGrp="1" noChangeArrowheads="1"/>
          </p:cNvSpPr>
          <p:nvPr>
            <p:ph type="body" idx="1"/>
          </p:nvPr>
        </p:nvSpPr>
        <p:spPr/>
        <p:txBody>
          <a:bodyPr/>
          <a:lstStyle/>
          <a:p>
            <a:r>
              <a:rPr lang="en-US"/>
              <a:t>“It’s a dangerous job. If you’re not getting hurt, you must not be doing much work.”</a:t>
            </a:r>
          </a:p>
          <a:p>
            <a:endParaRPr lang="en-US"/>
          </a:p>
          <a:p>
            <a:r>
              <a:rPr lang="en-US"/>
              <a:t>“You can’t do that, it’s not safe.”</a:t>
            </a:r>
          </a:p>
          <a:p>
            <a:endParaRPr lang="en-US"/>
          </a:p>
          <a:p>
            <a:r>
              <a:rPr lang="en-US" i="1">
                <a:solidFill>
                  <a:srgbClr val="0033CC"/>
                </a:solidFill>
              </a:rPr>
              <a:t>“It may be a dangerous job, but let’s find a way to do it without getting hurt.”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Safety &amp; Loss Control Strategies</a:t>
            </a:r>
          </a:p>
        </p:txBody>
      </p:sp>
      <p:sp>
        <p:nvSpPr>
          <p:cNvPr id="33795" name="Rectangle 3"/>
          <p:cNvSpPr>
            <a:spLocks noGrp="1" noChangeArrowheads="1"/>
          </p:cNvSpPr>
          <p:nvPr>
            <p:ph type="body" idx="1"/>
          </p:nvPr>
        </p:nvSpPr>
        <p:spPr/>
        <p:txBody>
          <a:bodyPr/>
          <a:lstStyle/>
          <a:p>
            <a:r>
              <a:rPr lang="en-US"/>
              <a:t>Prepare for recovery from hazard:</a:t>
            </a:r>
          </a:p>
        </p:txBody>
      </p:sp>
      <p:pic>
        <p:nvPicPr>
          <p:cNvPr id="33796" name="Picture 4" descr="Plan Photo"/>
          <p:cNvPicPr>
            <a:picLocks noChangeAspect="1" noChangeArrowheads="1"/>
          </p:cNvPicPr>
          <p:nvPr/>
        </p:nvPicPr>
        <p:blipFill>
          <a:blip r:embed="rId3" cstate="print"/>
          <a:srcRect/>
          <a:stretch>
            <a:fillRect/>
          </a:stretch>
        </p:blipFill>
        <p:spPr bwMode="auto">
          <a:xfrm>
            <a:off x="1371600" y="2438400"/>
            <a:ext cx="3124200" cy="2087563"/>
          </a:xfrm>
          <a:prstGeom prst="rect">
            <a:avLst/>
          </a:prstGeom>
          <a:noFill/>
        </p:spPr>
      </p:pic>
      <p:pic>
        <p:nvPicPr>
          <p:cNvPr id="33797" name="Picture 5" descr="100_0696"/>
          <p:cNvPicPr>
            <a:picLocks noChangeAspect="1" noChangeArrowheads="1"/>
          </p:cNvPicPr>
          <p:nvPr/>
        </p:nvPicPr>
        <p:blipFill>
          <a:blip r:embed="rId4" cstate="print"/>
          <a:srcRect/>
          <a:stretch>
            <a:fillRect/>
          </a:stretch>
        </p:blipFill>
        <p:spPr bwMode="auto">
          <a:xfrm>
            <a:off x="5334000" y="2438400"/>
            <a:ext cx="2819400" cy="2114550"/>
          </a:xfrm>
          <a:prstGeom prst="rect">
            <a:avLst/>
          </a:prstGeom>
          <a:noFill/>
        </p:spPr>
      </p:pic>
      <p:sp>
        <p:nvSpPr>
          <p:cNvPr id="33799" name="Text Box 7"/>
          <p:cNvSpPr txBox="1">
            <a:spLocks noChangeArrowheads="1"/>
          </p:cNvSpPr>
          <p:nvPr/>
        </p:nvSpPr>
        <p:spPr bwMode="auto">
          <a:xfrm>
            <a:off x="1447800" y="5562600"/>
            <a:ext cx="7010400" cy="915988"/>
          </a:xfrm>
          <a:prstGeom prst="rect">
            <a:avLst/>
          </a:prstGeom>
          <a:noFill/>
          <a:ln w="9525">
            <a:noFill/>
            <a:miter lim="800000"/>
            <a:headEnd/>
            <a:tailEnd/>
          </a:ln>
          <a:effectLst/>
        </p:spPr>
        <p:txBody>
          <a:bodyPr>
            <a:spAutoFit/>
          </a:bodyPr>
          <a:lstStyle/>
          <a:p>
            <a:pPr>
              <a:spcBef>
                <a:spcPct val="50000"/>
              </a:spcBef>
            </a:pPr>
            <a:r>
              <a:rPr lang="en-US"/>
              <a:t>Return to Work programs are a Loss Control effort to focus on what people can do within Doctors’ limitations and transition to full duty per a schedule.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20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fade">
                                      <p:cBhvr>
                                        <p:cTn id="12" dur="2000"/>
                                        <p:tgtEl>
                                          <p:spTgt spid="337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9"/>
                                        </p:tgtEl>
                                        <p:attrNameLst>
                                          <p:attrName>style.visibility</p:attrName>
                                        </p:attrNameLst>
                                      </p:cBhvr>
                                      <p:to>
                                        <p:strVal val="visible"/>
                                      </p:to>
                                    </p:set>
                                    <p:animEffect transition="in" filter="fade">
                                      <p:cBhvr>
                                        <p:cTn id="17" dur="20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References</a:t>
            </a:r>
          </a:p>
        </p:txBody>
      </p:sp>
      <p:sp>
        <p:nvSpPr>
          <p:cNvPr id="52227" name="Rectangle 3"/>
          <p:cNvSpPr>
            <a:spLocks noGrp="1" noChangeArrowheads="1"/>
          </p:cNvSpPr>
          <p:nvPr>
            <p:ph type="body" sz="half" idx="1"/>
          </p:nvPr>
        </p:nvSpPr>
        <p:spPr>
          <a:xfrm>
            <a:off x="914400" y="1600200"/>
            <a:ext cx="3810000" cy="2590800"/>
          </a:xfrm>
        </p:spPr>
        <p:txBody>
          <a:bodyPr/>
          <a:lstStyle/>
          <a:p>
            <a:r>
              <a:rPr lang="en-US" sz="2400"/>
              <a:t>Policies</a:t>
            </a:r>
          </a:p>
          <a:p>
            <a:r>
              <a:rPr lang="en-US" sz="2400"/>
              <a:t>Procedures</a:t>
            </a:r>
          </a:p>
          <a:p>
            <a:r>
              <a:rPr lang="en-US" sz="2400"/>
              <a:t>Safety Rules</a:t>
            </a:r>
          </a:p>
          <a:p>
            <a:r>
              <a:rPr lang="en-US" sz="2400"/>
              <a:t>Best practices</a:t>
            </a:r>
          </a:p>
          <a:p>
            <a:r>
              <a:rPr lang="en-US" sz="2400"/>
              <a:t>Accreditation</a:t>
            </a:r>
          </a:p>
        </p:txBody>
      </p:sp>
      <p:sp>
        <p:nvSpPr>
          <p:cNvPr id="52228" name="Rectangle 4"/>
          <p:cNvSpPr>
            <a:spLocks noGrp="1" noChangeArrowheads="1"/>
          </p:cNvSpPr>
          <p:nvPr>
            <p:ph type="body" sz="half" idx="2"/>
          </p:nvPr>
        </p:nvSpPr>
        <p:spPr>
          <a:xfrm>
            <a:off x="4876800" y="1600200"/>
            <a:ext cx="3810000" cy="2362200"/>
          </a:xfrm>
        </p:spPr>
        <p:txBody>
          <a:bodyPr/>
          <a:lstStyle/>
          <a:p>
            <a:r>
              <a:rPr lang="en-US" sz="2400"/>
              <a:t>Guidelines</a:t>
            </a:r>
          </a:p>
          <a:p>
            <a:r>
              <a:rPr lang="en-US" sz="2400"/>
              <a:t>Standards</a:t>
            </a:r>
          </a:p>
          <a:p>
            <a:r>
              <a:rPr lang="en-US" sz="2400"/>
              <a:t>Regulations</a:t>
            </a:r>
          </a:p>
          <a:p>
            <a:r>
              <a:rPr lang="en-US" sz="2400"/>
              <a:t>Laws</a:t>
            </a:r>
          </a:p>
        </p:txBody>
      </p:sp>
      <p:sp>
        <p:nvSpPr>
          <p:cNvPr id="52229" name="Text Box 5"/>
          <p:cNvSpPr txBox="1">
            <a:spLocks noChangeArrowheads="1"/>
          </p:cNvSpPr>
          <p:nvPr/>
        </p:nvSpPr>
        <p:spPr bwMode="auto">
          <a:xfrm>
            <a:off x="609600" y="4114800"/>
            <a:ext cx="8229600" cy="2565400"/>
          </a:xfrm>
          <a:prstGeom prst="rect">
            <a:avLst/>
          </a:prstGeom>
          <a:noFill/>
          <a:ln w="9525">
            <a:noFill/>
            <a:miter lim="800000"/>
            <a:headEnd/>
            <a:tailEnd/>
          </a:ln>
          <a:effectLst/>
        </p:spPr>
        <p:txBody>
          <a:bodyPr>
            <a:spAutoFit/>
          </a:bodyPr>
          <a:lstStyle/>
          <a:p>
            <a:pPr>
              <a:spcBef>
                <a:spcPct val="50000"/>
              </a:spcBef>
            </a:pPr>
            <a:r>
              <a:rPr lang="en-US" b="1"/>
              <a:t>SACS 3.10.6: The institution takes reasonable steps to provide a healthy, safe, and secure environment for all members of the campus community.</a:t>
            </a:r>
          </a:p>
          <a:p>
            <a:pPr>
              <a:spcBef>
                <a:spcPct val="50000"/>
              </a:spcBef>
            </a:pPr>
            <a:r>
              <a:rPr lang="en-US"/>
              <a:t>What is the institution's safety plan? Who has administrative responsibility for health, safety and security functions? Are facilities and grounds regularly reviewed and/or tested for health and safety concerns? How does the institution ensure campus security? </a:t>
            </a:r>
          </a:p>
          <a:p>
            <a:pPr>
              <a:spcBef>
                <a:spcPct val="50000"/>
              </a:spcBef>
            </a:pPr>
            <a:r>
              <a:rPr lang="en-US"/>
              <a:t>Documented emergency plans, inspection reports, evacuation plans, compliance with environmental and occupational regulations?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500" fill="hold"/>
                                        <p:tgtEl>
                                          <p:spTgt spid="52229"/>
                                        </p:tgtEl>
                                        <p:attrNameLst>
                                          <p:attrName>ppt_x</p:attrName>
                                        </p:attrNameLst>
                                      </p:cBhvr>
                                      <p:tavLst>
                                        <p:tav tm="0">
                                          <p:val>
                                            <p:strVal val="#ppt_x"/>
                                          </p:val>
                                        </p:tav>
                                        <p:tav tm="100000">
                                          <p:val>
                                            <p:strVal val="#ppt_x"/>
                                          </p:val>
                                        </p:tav>
                                      </p:tavLst>
                                    </p:anim>
                                    <p:anim calcmode="lin" valueType="num">
                                      <p:cBhvr additive="base">
                                        <p:cTn id="8"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Available Resources</a:t>
            </a:r>
          </a:p>
        </p:txBody>
      </p:sp>
      <p:sp>
        <p:nvSpPr>
          <p:cNvPr id="55299" name="Rectangle 3"/>
          <p:cNvSpPr>
            <a:spLocks noGrp="1" noChangeArrowheads="1"/>
          </p:cNvSpPr>
          <p:nvPr>
            <p:ph type="body" idx="1"/>
          </p:nvPr>
        </p:nvSpPr>
        <p:spPr/>
        <p:txBody>
          <a:bodyPr/>
          <a:lstStyle/>
          <a:p>
            <a:r>
              <a:rPr lang="en-US" dirty="0"/>
              <a:t>Campus Subject Matter Experts</a:t>
            </a:r>
          </a:p>
          <a:p>
            <a:r>
              <a:rPr lang="en-US" dirty="0"/>
              <a:t>IHL Office of Risk Management</a:t>
            </a:r>
          </a:p>
          <a:p>
            <a:r>
              <a:rPr lang="en-US" dirty="0"/>
              <a:t>Campus Safety Committees</a:t>
            </a:r>
          </a:p>
          <a:p>
            <a:r>
              <a:rPr lang="en-US" dirty="0"/>
              <a:t>Local, state and federal agencies</a:t>
            </a:r>
          </a:p>
          <a:p>
            <a:r>
              <a:rPr lang="en-US" dirty="0"/>
              <a:t>Trade specific organizations</a:t>
            </a:r>
          </a:p>
          <a:p>
            <a:r>
              <a:rPr lang="en-US" dirty="0" smtClean="0"/>
              <a:t>Manufacturers</a:t>
            </a:r>
            <a:endParaRPr lang="en-US" dirty="0"/>
          </a:p>
          <a:p>
            <a:r>
              <a:rPr lang="en-US" dirty="0"/>
              <a:t>Insurance personnel and programs</a:t>
            </a:r>
          </a:p>
          <a:p>
            <a:pPr>
              <a:buFont typeface="Wingdings" pitchFamily="2" charset="2"/>
              <a:buNone/>
            </a:pP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What Are We Talking About?</a:t>
            </a:r>
          </a:p>
        </p:txBody>
      </p:sp>
      <p:sp>
        <p:nvSpPr>
          <p:cNvPr id="4099" name="Rectangle 3"/>
          <p:cNvSpPr>
            <a:spLocks noGrp="1" noChangeArrowheads="1"/>
          </p:cNvSpPr>
          <p:nvPr>
            <p:ph type="body" idx="1"/>
          </p:nvPr>
        </p:nvSpPr>
        <p:spPr/>
        <p:txBody>
          <a:bodyPr/>
          <a:lstStyle/>
          <a:p>
            <a:r>
              <a:rPr lang="en-US" sz="2400"/>
              <a:t>Safety: Identifying, assessing, and eliminating or controlling workplace hazards.</a:t>
            </a:r>
          </a:p>
          <a:p>
            <a:pPr>
              <a:buFont typeface="Wingdings" pitchFamily="2" charset="2"/>
              <a:buNone/>
            </a:pPr>
            <a:endParaRPr lang="en-US" sz="2400"/>
          </a:p>
          <a:p>
            <a:r>
              <a:rPr lang="en-US" sz="2400"/>
              <a:t>Safety: The condition of not having to undergo any loss, damage or injury.</a:t>
            </a:r>
          </a:p>
          <a:p>
            <a:pPr>
              <a:buFont typeface="Wingdings" pitchFamily="2" charset="2"/>
              <a:buNone/>
            </a:pPr>
            <a:endParaRPr lang="en-US" sz="2400"/>
          </a:p>
          <a:p>
            <a:r>
              <a:rPr lang="en-US" sz="2400">
                <a:solidFill>
                  <a:srgbClr val="0033CC"/>
                </a:solidFill>
              </a:rPr>
              <a:t>Loss Control: Efforts taken to minimize the frequency and severity of a losses, damages or injuries that cannot be eliminated.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lbert A"/>
          <p:cNvPicPr>
            <a:picLocks noChangeAspect="1" noChangeArrowheads="1"/>
          </p:cNvPicPr>
          <p:nvPr/>
        </p:nvPicPr>
        <p:blipFill>
          <a:blip r:embed="rId3" cstate="print"/>
          <a:srcRect/>
          <a:stretch>
            <a:fillRect/>
          </a:stretch>
        </p:blipFill>
        <p:spPr bwMode="auto">
          <a:xfrm>
            <a:off x="1981200" y="1981200"/>
            <a:ext cx="5181600" cy="4165600"/>
          </a:xfrm>
          <a:prstGeom prst="rect">
            <a:avLst/>
          </a:prstGeom>
          <a:noFill/>
        </p:spPr>
      </p:pic>
      <p:sp>
        <p:nvSpPr>
          <p:cNvPr id="13315" name="Rectangle 3"/>
          <p:cNvSpPr>
            <a:spLocks noGrp="1" noChangeArrowheads="1"/>
          </p:cNvSpPr>
          <p:nvPr>
            <p:ph type="title"/>
          </p:nvPr>
        </p:nvSpPr>
        <p:spPr/>
        <p:txBody>
          <a:bodyPr/>
          <a:lstStyle/>
          <a:p>
            <a:r>
              <a:rPr lang="en-US"/>
              <a:t>Why the goal has to be </a:t>
            </a:r>
            <a:r>
              <a:rPr lang="en-US" b="1" i="1"/>
              <a:t>zero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lbert B"/>
          <p:cNvPicPr>
            <a:picLocks noChangeAspect="1" noChangeArrowheads="1"/>
          </p:cNvPicPr>
          <p:nvPr/>
        </p:nvPicPr>
        <p:blipFill>
          <a:blip r:embed="rId3" cstate="print"/>
          <a:srcRect/>
          <a:stretch>
            <a:fillRect/>
          </a:stretch>
        </p:blipFill>
        <p:spPr bwMode="auto">
          <a:xfrm>
            <a:off x="1981200" y="1447800"/>
            <a:ext cx="5181600" cy="4548188"/>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ilbert C"/>
          <p:cNvPicPr>
            <a:picLocks noChangeAspect="1" noChangeArrowheads="1"/>
          </p:cNvPicPr>
          <p:nvPr/>
        </p:nvPicPr>
        <p:blipFill>
          <a:blip r:embed="rId3" cstate="print"/>
          <a:srcRect/>
          <a:stretch>
            <a:fillRect/>
          </a:stretch>
        </p:blipFill>
        <p:spPr bwMode="auto">
          <a:xfrm>
            <a:off x="1905000" y="1295400"/>
            <a:ext cx="5334000" cy="4675188"/>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ilbert D"/>
          <p:cNvPicPr>
            <a:picLocks noChangeAspect="1" noChangeArrowheads="1"/>
          </p:cNvPicPr>
          <p:nvPr/>
        </p:nvPicPr>
        <p:blipFill>
          <a:blip r:embed="rId3" cstate="print"/>
          <a:srcRect/>
          <a:stretch>
            <a:fillRect/>
          </a:stretch>
        </p:blipFill>
        <p:spPr bwMode="auto">
          <a:xfrm>
            <a:off x="2057400" y="1143000"/>
            <a:ext cx="5486400" cy="488315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Identifying Hazards</a:t>
            </a:r>
          </a:p>
        </p:txBody>
      </p:sp>
      <p:sp>
        <p:nvSpPr>
          <p:cNvPr id="20483" name="Rectangle 3"/>
          <p:cNvSpPr>
            <a:spLocks noGrp="1" noChangeArrowheads="1"/>
          </p:cNvSpPr>
          <p:nvPr>
            <p:ph type="body" idx="1"/>
          </p:nvPr>
        </p:nvSpPr>
        <p:spPr/>
        <p:txBody>
          <a:bodyPr/>
          <a:lstStyle/>
          <a:p>
            <a:r>
              <a:rPr lang="en-US">
                <a:solidFill>
                  <a:srgbClr val="0033CC"/>
                </a:solidFill>
              </a:rPr>
              <a:t>Data Analysis</a:t>
            </a:r>
          </a:p>
          <a:p>
            <a:pPr lvl="2"/>
            <a:r>
              <a:rPr lang="en-US"/>
              <a:t>Workers’ Compensation</a:t>
            </a:r>
          </a:p>
          <a:p>
            <a:pPr lvl="2"/>
            <a:r>
              <a:rPr lang="en-US"/>
              <a:t>General Liability</a:t>
            </a:r>
          </a:p>
          <a:p>
            <a:pPr lvl="2"/>
            <a:r>
              <a:rPr lang="en-US"/>
              <a:t>Professional Liability</a:t>
            </a:r>
          </a:p>
          <a:p>
            <a:pPr lvl="2"/>
            <a:r>
              <a:rPr lang="en-US"/>
              <a:t>Auto Liability</a:t>
            </a:r>
          </a:p>
          <a:p>
            <a:pPr lvl="1"/>
            <a:r>
              <a:rPr lang="en-US"/>
              <a:t>Guides to who, what, when, where, how loss, damage and injury is occurring.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Identifying Hazards</a:t>
            </a:r>
          </a:p>
        </p:txBody>
      </p:sp>
      <p:sp>
        <p:nvSpPr>
          <p:cNvPr id="23555" name="Rectangle 3"/>
          <p:cNvSpPr>
            <a:spLocks noGrp="1" noChangeArrowheads="1"/>
          </p:cNvSpPr>
          <p:nvPr>
            <p:ph type="body" idx="1"/>
          </p:nvPr>
        </p:nvSpPr>
        <p:spPr/>
        <p:txBody>
          <a:bodyPr/>
          <a:lstStyle/>
          <a:p>
            <a:r>
              <a:rPr lang="en-US">
                <a:solidFill>
                  <a:srgbClr val="0033CC"/>
                </a:solidFill>
              </a:rPr>
              <a:t>On-site Assessment</a:t>
            </a:r>
          </a:p>
          <a:p>
            <a:pPr lvl="2"/>
            <a:r>
              <a:rPr lang="en-US"/>
              <a:t>Based on data analysis</a:t>
            </a:r>
          </a:p>
          <a:p>
            <a:pPr lvl="2"/>
            <a:r>
              <a:rPr lang="en-US"/>
              <a:t>Based on high risk potential</a:t>
            </a:r>
          </a:p>
          <a:p>
            <a:pPr lvl="2"/>
            <a:r>
              <a:rPr lang="en-US"/>
              <a:t>Based on schedule, standards or accreditation</a:t>
            </a:r>
          </a:p>
          <a:p>
            <a:pPr lvl="2"/>
            <a:r>
              <a:rPr lang="en-US"/>
              <a:t>Based on request</a:t>
            </a:r>
          </a:p>
          <a:p>
            <a:pPr lvl="1"/>
            <a:r>
              <a:rPr lang="en-US"/>
              <a:t>Communication with employees and supervisors, educational, consensus on strategies.</a:t>
            </a:r>
          </a:p>
        </p:txBody>
      </p:sp>
    </p:spTree>
  </p:cSld>
  <p:clrMapOvr>
    <a:masterClrMapping/>
  </p:clrMapOvr>
  <p:transition/>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334</TotalTime>
  <Words>723</Words>
  <Application>Microsoft Office PowerPoint</Application>
  <PresentationFormat>On-screen Show (4:3)</PresentationFormat>
  <Paragraphs>100</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Layers</vt:lpstr>
      <vt:lpstr>Acrobat Document</vt:lpstr>
      <vt:lpstr>Safety and Loss Control</vt:lpstr>
      <vt:lpstr>Differing points of view...</vt:lpstr>
      <vt:lpstr>What Are We Talking About?</vt:lpstr>
      <vt:lpstr>Why the goal has to be zero</vt:lpstr>
      <vt:lpstr>Slide 5</vt:lpstr>
      <vt:lpstr>Slide 6</vt:lpstr>
      <vt:lpstr>Slide 7</vt:lpstr>
      <vt:lpstr>Identifying Hazards</vt:lpstr>
      <vt:lpstr>Identifying Hazards</vt:lpstr>
      <vt:lpstr>Identifying Hazards</vt:lpstr>
      <vt:lpstr>Slide 11</vt:lpstr>
      <vt:lpstr>Example of a Risk Assessment Matrix</vt:lpstr>
      <vt:lpstr>Safety &amp; Loss Control Strategies</vt:lpstr>
      <vt:lpstr>Safety &amp; Loss Control Strategies</vt:lpstr>
      <vt:lpstr>Safety &amp; Loss Control Strategies</vt:lpstr>
      <vt:lpstr>Safety &amp; Loss Control Strategies</vt:lpstr>
      <vt:lpstr>Safety &amp; Loss Control Strategies</vt:lpstr>
      <vt:lpstr>Safety &amp; Loss Control Strategies</vt:lpstr>
      <vt:lpstr>Safety &amp; Loss Control Strategies</vt:lpstr>
      <vt:lpstr>Safety &amp; Loss Control Strategies</vt:lpstr>
      <vt:lpstr>References</vt:lpstr>
      <vt:lpstr>Available Resources</vt:lpstr>
    </vt:vector>
  </TitlesOfParts>
  <Company>IHL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Loss Control</dc:title>
  <dc:creator>Andy Taylor</dc:creator>
  <cp:lastModifiedBy>Grace Flicker</cp:lastModifiedBy>
  <cp:revision>7</cp:revision>
  <dcterms:created xsi:type="dcterms:W3CDTF">2007-04-12T21:40:52Z</dcterms:created>
  <dcterms:modified xsi:type="dcterms:W3CDTF">2014-08-05T15:56:30Z</dcterms:modified>
</cp:coreProperties>
</file>