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975" r:id="rId2"/>
  </p:sldMasterIdLst>
  <p:notesMasterIdLst>
    <p:notesMasterId r:id="rId10"/>
  </p:notesMasterIdLst>
  <p:handoutMasterIdLst>
    <p:handoutMasterId r:id="rId11"/>
  </p:handoutMasterIdLst>
  <p:sldIdLst>
    <p:sldId id="823" r:id="rId3"/>
    <p:sldId id="824" r:id="rId4"/>
    <p:sldId id="821" r:id="rId5"/>
    <p:sldId id="822" r:id="rId6"/>
    <p:sldId id="820" r:id="rId7"/>
    <p:sldId id="819" r:id="rId8"/>
    <p:sldId id="817" r:id="rId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32E63"/>
    <a:srgbClr val="203A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750" autoAdjust="0"/>
  </p:normalViewPr>
  <p:slideViewPr>
    <p:cSldViewPr>
      <p:cViewPr>
        <p:scale>
          <a:sx n="90" d="100"/>
          <a:sy n="90" d="100"/>
        </p:scale>
        <p:origin x="-108" y="-3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548" tIns="46774" rIns="93548" bIns="46774" numCol="1" anchor="t" anchorCtr="0" compatLnSpc="1">
            <a:prstTxWarp prst="textNoShape">
              <a:avLst/>
            </a:prstTxWarp>
          </a:bodyPr>
          <a:lstStyle>
            <a:lvl1pPr defTabSz="935038">
              <a:defRPr sz="1200"/>
            </a:lvl1pPr>
          </a:lstStyle>
          <a:p>
            <a:pPr>
              <a:defRPr/>
            </a:pPr>
            <a:endParaRPr lang="en-US"/>
          </a:p>
        </p:txBody>
      </p:sp>
      <p:sp>
        <p:nvSpPr>
          <p:cNvPr id="430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548" tIns="46774" rIns="93548" bIns="46774" numCol="1" anchor="t" anchorCtr="0" compatLnSpc="1">
            <a:prstTxWarp prst="textNoShape">
              <a:avLst/>
            </a:prstTxWarp>
          </a:bodyPr>
          <a:lstStyle>
            <a:lvl1pPr algn="r" defTabSz="935038">
              <a:defRPr sz="1200"/>
            </a:lvl1pPr>
          </a:lstStyle>
          <a:p>
            <a:pPr>
              <a:defRPr/>
            </a:pPr>
            <a:endParaRPr lang="en-US"/>
          </a:p>
        </p:txBody>
      </p:sp>
      <p:sp>
        <p:nvSpPr>
          <p:cNvPr id="430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548" tIns="46774" rIns="93548" bIns="46774" numCol="1" anchor="b" anchorCtr="0" compatLnSpc="1">
            <a:prstTxWarp prst="textNoShape">
              <a:avLst/>
            </a:prstTxWarp>
          </a:bodyPr>
          <a:lstStyle>
            <a:lvl1pPr defTabSz="935038">
              <a:defRPr sz="1200"/>
            </a:lvl1pPr>
          </a:lstStyle>
          <a:p>
            <a:pPr>
              <a:defRPr/>
            </a:pPr>
            <a:endParaRPr lang="en-US"/>
          </a:p>
        </p:txBody>
      </p:sp>
      <p:sp>
        <p:nvSpPr>
          <p:cNvPr id="430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548" tIns="46774" rIns="93548" bIns="46774" numCol="1" anchor="b" anchorCtr="0" compatLnSpc="1">
            <a:prstTxWarp prst="textNoShape">
              <a:avLst/>
            </a:prstTxWarp>
          </a:bodyPr>
          <a:lstStyle>
            <a:lvl1pPr algn="r" defTabSz="935038">
              <a:defRPr sz="1200"/>
            </a:lvl1pPr>
          </a:lstStyle>
          <a:p>
            <a:pPr>
              <a:defRPr/>
            </a:pPr>
            <a:fld id="{4127F683-6EC3-4199-B730-3BD60AA8B0F9}" type="slidenum">
              <a:rPr lang="en-US"/>
              <a:pPr>
                <a:defRPr/>
              </a:pPr>
              <a:t>‹#›</a:t>
            </a:fld>
            <a:endParaRPr lang="en-US"/>
          </a:p>
        </p:txBody>
      </p:sp>
    </p:spTree>
    <p:extLst>
      <p:ext uri="{BB962C8B-B14F-4D97-AF65-F5344CB8AC3E}">
        <p14:creationId xmlns:p14="http://schemas.microsoft.com/office/powerpoint/2010/main" xmlns="" val="3198416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548" tIns="46774" rIns="93548" bIns="46774" numCol="1" anchor="t" anchorCtr="0" compatLnSpc="1">
            <a:prstTxWarp prst="textNoShape">
              <a:avLst/>
            </a:prstTxWarp>
          </a:bodyPr>
          <a:lstStyle>
            <a:lvl1pPr defTabSz="935038">
              <a:defRPr sz="1200"/>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548" tIns="46774" rIns="93548" bIns="46774" numCol="1" anchor="t" anchorCtr="0" compatLnSpc="1">
            <a:prstTxWarp prst="textNoShape">
              <a:avLst/>
            </a:prstTxWarp>
          </a:bodyPr>
          <a:lstStyle>
            <a:lvl1pPr algn="r" defTabSz="935038">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548" tIns="46774" rIns="93548" bIns="467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548" tIns="46774" rIns="93548" bIns="46774" numCol="1" anchor="b" anchorCtr="0" compatLnSpc="1">
            <a:prstTxWarp prst="textNoShape">
              <a:avLst/>
            </a:prstTxWarp>
          </a:bodyPr>
          <a:lstStyle>
            <a:lvl1pPr defTabSz="935038">
              <a:defRPr sz="1200"/>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548" tIns="46774" rIns="93548" bIns="46774" numCol="1" anchor="b" anchorCtr="0" compatLnSpc="1">
            <a:prstTxWarp prst="textNoShape">
              <a:avLst/>
            </a:prstTxWarp>
          </a:bodyPr>
          <a:lstStyle>
            <a:lvl1pPr algn="r" defTabSz="935038">
              <a:defRPr sz="1200"/>
            </a:lvl1pPr>
          </a:lstStyle>
          <a:p>
            <a:pPr>
              <a:defRPr/>
            </a:pPr>
            <a:fld id="{FC83C229-1800-40EC-ACC0-0443C22A358A}" type="slidenum">
              <a:rPr lang="en-US"/>
              <a:pPr>
                <a:defRPr/>
              </a:pPr>
              <a:t>‹#›</a:t>
            </a:fld>
            <a:endParaRPr lang="en-US"/>
          </a:p>
        </p:txBody>
      </p:sp>
    </p:spTree>
    <p:extLst>
      <p:ext uri="{BB962C8B-B14F-4D97-AF65-F5344CB8AC3E}">
        <p14:creationId xmlns:p14="http://schemas.microsoft.com/office/powerpoint/2010/main" xmlns="" val="1871660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83C229-1800-40EC-ACC0-0443C22A358A}"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83C229-1800-40EC-ACC0-0443C22A358A}"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83C229-1800-40EC-ACC0-0443C22A358A}"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7"/>
          <p:cNvSpPr>
            <a:spLocks noChangeArrowheads="1"/>
          </p:cNvSpPr>
          <p:nvPr userDrawn="1"/>
        </p:nvSpPr>
        <p:spPr bwMode="auto">
          <a:xfrm>
            <a:off x="0" y="4572000"/>
            <a:ext cx="9144000" cy="914400"/>
          </a:xfrm>
          <a:prstGeom prst="rect">
            <a:avLst/>
          </a:prstGeom>
          <a:solidFill>
            <a:srgbClr val="7090B7"/>
          </a:solidFill>
          <a:ln w="9525">
            <a:noFill/>
            <a:miter lim="800000"/>
            <a:headEnd/>
            <a:tailEnd/>
          </a:ln>
          <a:effectLst/>
        </p:spPr>
        <p:txBody>
          <a:bodyPr wrap="none" anchor="ctr"/>
          <a:lstStyle/>
          <a:p>
            <a:pPr>
              <a:defRPr/>
            </a:pPr>
            <a:endParaRPr lang="en-US">
              <a:solidFill>
                <a:srgbClr val="000000"/>
              </a:solidFill>
            </a:endParaRPr>
          </a:p>
        </p:txBody>
      </p:sp>
      <p:pic>
        <p:nvPicPr>
          <p:cNvPr id="4" name="Picture 26" descr="Cintas-uniform"/>
          <p:cNvPicPr>
            <a:picLocks noChangeAspect="1" noChangeArrowheads="1"/>
          </p:cNvPicPr>
          <p:nvPr userDrawn="1"/>
        </p:nvPicPr>
        <p:blipFill>
          <a:blip r:embed="rId2" cstate="print"/>
          <a:srcRect/>
          <a:stretch>
            <a:fillRect/>
          </a:stretch>
        </p:blipFill>
        <p:spPr bwMode="auto">
          <a:xfrm>
            <a:off x="7162800" y="6011863"/>
            <a:ext cx="1676400" cy="574675"/>
          </a:xfrm>
          <a:prstGeom prst="rect">
            <a:avLst/>
          </a:prstGeom>
          <a:noFill/>
          <a:ln w="9525">
            <a:noFill/>
            <a:miter lim="800000"/>
            <a:headEnd/>
            <a:tailEnd/>
          </a:ln>
        </p:spPr>
      </p:pic>
      <p:sp>
        <p:nvSpPr>
          <p:cNvPr id="5" name="Rectangle 15"/>
          <p:cNvSpPr>
            <a:spLocks noChangeArrowheads="1"/>
          </p:cNvSpPr>
          <p:nvPr userDrawn="1"/>
        </p:nvSpPr>
        <p:spPr bwMode="auto">
          <a:xfrm>
            <a:off x="0" y="6781800"/>
            <a:ext cx="9144000" cy="76200"/>
          </a:xfrm>
          <a:prstGeom prst="rect">
            <a:avLst/>
          </a:prstGeom>
          <a:solidFill>
            <a:srgbClr val="AA9C8F"/>
          </a:solidFill>
          <a:ln w="9525">
            <a:noFill/>
            <a:miter lim="800000"/>
            <a:headEnd/>
            <a:tailEnd/>
          </a:ln>
          <a:effectLst/>
        </p:spPr>
        <p:txBody>
          <a:bodyPr wrap="none" anchor="ctr"/>
          <a:lstStyle/>
          <a:p>
            <a:pPr>
              <a:defRPr/>
            </a:pPr>
            <a:endParaRPr lang="en-US">
              <a:solidFill>
                <a:srgbClr val="000000"/>
              </a:solidFill>
            </a:endParaRPr>
          </a:p>
        </p:txBody>
      </p:sp>
      <p:pic>
        <p:nvPicPr>
          <p:cNvPr id="6" name="Picture 28" descr="power point_rental"/>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6323" name="Rectangle 3"/>
          <p:cNvSpPr>
            <a:spLocks noGrp="1" noChangeArrowheads="1"/>
          </p:cNvSpPr>
          <p:nvPr>
            <p:ph type="ctrTitle"/>
          </p:nvPr>
        </p:nvSpPr>
        <p:spPr>
          <a:xfrm>
            <a:off x="381000" y="4648200"/>
            <a:ext cx="8305800" cy="838200"/>
          </a:xfrm>
        </p:spPr>
        <p:txBody>
          <a:bodyPr/>
          <a:lstStyle>
            <a:lvl1pPr>
              <a:defRPr/>
            </a:lvl1pPr>
          </a:lstStyle>
          <a:p>
            <a:r>
              <a:rPr lang="en-US"/>
              <a:t>Click to edit Master 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97D3C349-81AA-4660-B695-1FBF47BA3950}"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15CF22-376A-451C-B033-7D38E1AA9149}"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EB618C91-DBC0-48C6-A260-A2F876C4EED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3F74CB-7B24-481F-960A-8839B588BE0F}"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AFBE2DB-4BDF-4A04-94A4-871DD34AE370}"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971086-339B-4428-AF6D-1D1C82AB32A7}" type="slidenum">
              <a:rPr lang="en-US" smtClean="0"/>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8/1/2014</a:t>
            </a:fld>
            <a:endParaRPr lang="en-US" sz="1400" dirty="0">
              <a:solidFill>
                <a:schemeClr val="tx2"/>
              </a:solidFill>
            </a:endParaRPr>
          </a:p>
        </p:txBody>
      </p:sp>
      <p:sp>
        <p:nvSpPr>
          <p:cNvPr id="4" name="Footer Placeholder 3"/>
          <p:cNvSpPr>
            <a:spLocks noGrp="1"/>
          </p:cNvSpPr>
          <p:nvPr>
            <p:ph type="ftr" sz="quarter" idx="11"/>
          </p:nvPr>
        </p:nvSpPr>
        <p:spPr/>
        <p:txBody>
          <a:bodyPr/>
          <a:lstStyle/>
          <a:p>
            <a:endParaRPr kumimoji="0" lang="en-US" sz="1400" dirty="0">
              <a:solidFill>
                <a:schemeClr val="tx2"/>
              </a:solidFill>
            </a:endParaRPr>
          </a:p>
        </p:txBody>
      </p:sp>
      <p:sp>
        <p:nvSpPr>
          <p:cNvPr id="5" name="Slide Number Placeholder 4"/>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2434D11-B62C-454B-813D-41F9554C3FB5}" type="slidenum">
              <a:rPr lang="en-US" smtClean="0"/>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77729C-632B-4410-84EF-AB4575250392}"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400FDCFB-E2AF-4F33-8ABF-F74F5B932D55}"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D59BCC-1DF9-4113-806C-785F0A2EA5DE}" type="slidenum">
              <a:rPr lang="en-US" smtClean="0"/>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6A3374-65E6-4FAD-B9E6-7A76F95F3CC7}" type="slidenum">
              <a:rPr lang="en-US" smtClean="0"/>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13" name="Rectangle 13"/>
          <p:cNvSpPr>
            <a:spLocks noChangeArrowheads="1"/>
          </p:cNvSpPr>
          <p:nvPr userDrawn="1"/>
        </p:nvSpPr>
        <p:spPr bwMode="auto">
          <a:xfrm>
            <a:off x="0" y="0"/>
            <a:ext cx="9144000" cy="990600"/>
          </a:xfrm>
          <a:prstGeom prst="rect">
            <a:avLst/>
          </a:prstGeom>
          <a:solidFill>
            <a:srgbClr val="7090B7"/>
          </a:solidFill>
          <a:ln w="9525">
            <a:noFill/>
            <a:miter lim="800000"/>
            <a:headEnd/>
            <a:tailEnd/>
          </a:ln>
          <a:effectLst/>
        </p:spPr>
        <p:txBody>
          <a:bodyPr wrap="none" anchor="ctr"/>
          <a:lstStyle/>
          <a:p>
            <a:pPr algn="ctr">
              <a:defRPr/>
            </a:pPr>
            <a:endParaRPr lang="en-US">
              <a:solidFill>
                <a:srgbClr val="000000"/>
              </a:solidFill>
            </a:endParaRPr>
          </a:p>
        </p:txBody>
      </p:sp>
      <p:sp>
        <p:nvSpPr>
          <p:cNvPr id="1027"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2" name="Rectangle 12"/>
          <p:cNvSpPr>
            <a:spLocks noChangeArrowheads="1"/>
          </p:cNvSpPr>
          <p:nvPr userDrawn="1"/>
        </p:nvSpPr>
        <p:spPr bwMode="auto">
          <a:xfrm>
            <a:off x="0" y="6781800"/>
            <a:ext cx="9144000" cy="76200"/>
          </a:xfrm>
          <a:prstGeom prst="rect">
            <a:avLst/>
          </a:prstGeom>
          <a:solidFill>
            <a:srgbClr val="AA9C8F"/>
          </a:solidFill>
          <a:ln w="9525">
            <a:noFill/>
            <a:miter lim="800000"/>
            <a:headEnd/>
            <a:tailEnd/>
          </a:ln>
          <a:effectLst/>
        </p:spPr>
        <p:txBody>
          <a:bodyPr wrap="none" anchor="ct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pPr algn="r" eaLnBrk="1" latinLnBrk="0" hangingPunct="1"/>
              <a:t>8/1/2014</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7" r:id="rId7"/>
    <p:sldLayoutId id="2147483982" r:id="rId8"/>
    <p:sldLayoutId id="2147483983" r:id="rId9"/>
    <p:sldLayoutId id="2147483984" r:id="rId10"/>
    <p:sldLayoutId id="2147483985" r:id="rId11"/>
    <p:sldLayoutId id="2147483986" r:id="rId12"/>
  </p:sldLayoutIdLst>
  <p:transition>
    <p:fad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chemeClr val="accent1">
                <a:lumMod val="75000"/>
              </a:schemeClr>
            </a:solidFill>
          </a:ln>
        </p:spPr>
        <p:txBody>
          <a:bodyPr anchor="ctr">
            <a:normAutofit/>
          </a:bodyPr>
          <a:lstStyle/>
          <a:p>
            <a:pPr algn="ctr"/>
            <a:r>
              <a:rPr lang="en-US" b="1" dirty="0" smtClean="0">
                <a:solidFill>
                  <a:schemeClr val="accent1">
                    <a:lumMod val="75000"/>
                  </a:schemeClr>
                </a:solidFill>
              </a:rPr>
              <a:t>Distracted Driving Facts</a:t>
            </a:r>
            <a:endParaRPr lang="en-US" b="1" dirty="0">
              <a:solidFill>
                <a:schemeClr val="accent1">
                  <a:lumMod val="75000"/>
                </a:schemeClr>
              </a:solidFill>
            </a:endParaRPr>
          </a:p>
        </p:txBody>
      </p:sp>
      <p:sp>
        <p:nvSpPr>
          <p:cNvPr id="3" name="Content Placeholder 2"/>
          <p:cNvSpPr>
            <a:spLocks noGrp="1"/>
          </p:cNvSpPr>
          <p:nvPr>
            <p:ph sz="quarter" idx="1"/>
          </p:nvPr>
        </p:nvSpPr>
        <p:spPr>
          <a:xfrm>
            <a:off x="914400" y="1219200"/>
            <a:ext cx="7772400" cy="5257800"/>
          </a:xfrm>
        </p:spPr>
        <p:txBody>
          <a:bodyPr>
            <a:normAutofit/>
          </a:bodyPr>
          <a:lstStyle/>
          <a:p>
            <a:pPr>
              <a:buNone/>
            </a:pPr>
            <a:r>
              <a:rPr lang="en-US" sz="3200" b="1" dirty="0" smtClean="0">
                <a:latin typeface="+mj-lt"/>
              </a:rPr>
              <a:t>What Is Distracted Driving?</a:t>
            </a:r>
          </a:p>
          <a:p>
            <a:pPr>
              <a:buNone/>
            </a:pPr>
            <a:endParaRPr lang="en-US" sz="1050" b="1" dirty="0" smtClean="0">
              <a:latin typeface="+mj-lt"/>
            </a:endParaRPr>
          </a:p>
          <a:p>
            <a:pPr>
              <a:buNone/>
            </a:pPr>
            <a:r>
              <a:rPr lang="en-US" sz="2800" b="1" dirty="0" smtClean="0">
                <a:latin typeface="+mj-lt"/>
              </a:rPr>
              <a:t>	</a:t>
            </a:r>
            <a:r>
              <a:rPr lang="en-US" sz="3200" b="1" dirty="0" smtClean="0">
                <a:latin typeface="+mj-lt"/>
              </a:rPr>
              <a:t>There are three main types of distraction:</a:t>
            </a:r>
          </a:p>
          <a:p>
            <a:pPr>
              <a:buNone/>
            </a:pPr>
            <a:endParaRPr lang="en-US" sz="1100" b="1" dirty="0" smtClean="0">
              <a:latin typeface="+mj-lt"/>
            </a:endParaRPr>
          </a:p>
          <a:p>
            <a:r>
              <a:rPr lang="en-US" dirty="0" smtClean="0">
                <a:latin typeface="+mj-lt"/>
              </a:rPr>
              <a:t>Visual — taking your eyes off the road </a:t>
            </a:r>
          </a:p>
          <a:p>
            <a:r>
              <a:rPr lang="en-US" dirty="0" smtClean="0">
                <a:latin typeface="+mj-lt"/>
              </a:rPr>
              <a:t>Manual — taking your hands off the wheel </a:t>
            </a:r>
          </a:p>
          <a:p>
            <a:r>
              <a:rPr lang="en-US" dirty="0" smtClean="0">
                <a:latin typeface="+mj-lt"/>
              </a:rPr>
              <a:t>Cognitive — taking your mind off what you’re doing</a:t>
            </a:r>
          </a:p>
          <a:p>
            <a:pPr>
              <a:buNone/>
            </a:pPr>
            <a:endParaRPr lang="en-US" sz="1400" dirty="0" smtClean="0">
              <a:latin typeface="+mj-lt"/>
            </a:endParaRPr>
          </a:p>
          <a:p>
            <a:pPr>
              <a:buNone/>
            </a:pPr>
            <a:r>
              <a:rPr lang="en-US" dirty="0" smtClean="0">
                <a:latin typeface="+mj-lt"/>
              </a:rPr>
              <a:t>	Distracted driving is any non-driving activity a person engages in that has the potential to distract him or her from the primary task of driving and increase the risk of crashing.</a:t>
            </a:r>
          </a:p>
          <a:p>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5" presetClass="entr" presetSubtype="10" fill="hold" nodeType="afterEffect">
                                  <p:stCondLst>
                                    <p:cond delay="15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1000"/>
                                        <p:tgtEl>
                                          <p:spTgt spid="3">
                                            <p:txEl>
                                              <p:pRg st="4" end="4"/>
                                            </p:txEl>
                                          </p:spTgt>
                                        </p:tgtEl>
                                      </p:cBhvr>
                                    </p:animEffect>
                                  </p:childTnLst>
                                </p:cTn>
                              </p:par>
                            </p:childTnLst>
                          </p:cTn>
                        </p:par>
                        <p:par>
                          <p:cTn id="18" fill="hold">
                            <p:stCondLst>
                              <p:cond delay="4000"/>
                            </p:stCondLst>
                            <p:childTnLst>
                              <p:par>
                                <p:cTn id="19" presetID="5" presetClass="entr" presetSubtype="10" fill="hold" nodeType="afterEffect">
                                  <p:stCondLst>
                                    <p:cond delay="150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1000"/>
                                        <p:tgtEl>
                                          <p:spTgt spid="3">
                                            <p:txEl>
                                              <p:pRg st="5" end="5"/>
                                            </p:txEl>
                                          </p:spTgt>
                                        </p:tgtEl>
                                      </p:cBhvr>
                                    </p:animEffect>
                                  </p:childTnLst>
                                </p:cTn>
                              </p:par>
                            </p:childTnLst>
                          </p:cTn>
                        </p:par>
                        <p:par>
                          <p:cTn id="22" fill="hold">
                            <p:stCondLst>
                              <p:cond delay="6500"/>
                            </p:stCondLst>
                            <p:childTnLst>
                              <p:par>
                                <p:cTn id="23" presetID="5" presetClass="entr" presetSubtype="10" fill="hold" nodeType="afterEffect">
                                  <p:stCondLst>
                                    <p:cond delay="15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553200"/>
          </a:xfrm>
        </p:spPr>
        <p:txBody>
          <a:bodyPr anchor="t">
            <a:normAutofit lnSpcReduction="10000"/>
          </a:bodyPr>
          <a:lstStyle/>
          <a:p>
            <a:pPr lvl="3">
              <a:buNone/>
            </a:pPr>
            <a:r>
              <a:rPr lang="en-US" sz="3200" b="1" dirty="0" smtClean="0"/>
              <a:t>			</a:t>
            </a:r>
            <a:r>
              <a:rPr lang="en-US" sz="3200" b="1" dirty="0" smtClean="0">
                <a:solidFill>
                  <a:schemeClr val="accent1">
                    <a:lumMod val="75000"/>
                  </a:schemeClr>
                </a:solidFill>
                <a:latin typeface="+mj-lt"/>
              </a:rPr>
              <a:t>Did </a:t>
            </a:r>
            <a:r>
              <a:rPr lang="en-US" sz="3200" b="1" dirty="0" smtClean="0">
                <a:solidFill>
                  <a:schemeClr val="accent1">
                    <a:lumMod val="75000"/>
                  </a:schemeClr>
                </a:solidFill>
                <a:latin typeface="+mj-lt"/>
              </a:rPr>
              <a:t>You Know</a:t>
            </a:r>
            <a:r>
              <a:rPr lang="en-US" sz="3200" b="1" dirty="0" smtClean="0">
                <a:solidFill>
                  <a:schemeClr val="accent1">
                    <a:lumMod val="75000"/>
                  </a:schemeClr>
                </a:solidFill>
                <a:latin typeface="+mj-lt"/>
              </a:rPr>
              <a:t>?</a:t>
            </a:r>
          </a:p>
          <a:p>
            <a:pPr lvl="3">
              <a:buNone/>
            </a:pPr>
            <a:endParaRPr lang="en-US" sz="900" b="1" dirty="0" smtClean="0">
              <a:solidFill>
                <a:schemeClr val="accent1">
                  <a:lumMod val="75000"/>
                </a:schemeClr>
              </a:solidFill>
              <a:latin typeface="+mj-lt"/>
            </a:endParaRPr>
          </a:p>
          <a:p>
            <a:pPr>
              <a:buNone/>
            </a:pPr>
            <a:r>
              <a:rPr lang="en-US" sz="2400" b="1" dirty="0" smtClean="0">
                <a:latin typeface="+mj-lt"/>
              </a:rPr>
              <a:t>Research </a:t>
            </a:r>
            <a:r>
              <a:rPr lang="en-US" sz="2400" b="1" dirty="0" smtClean="0">
                <a:latin typeface="+mj-lt"/>
              </a:rPr>
              <a:t>on distracted driving reveals some surprising facts</a:t>
            </a:r>
            <a:r>
              <a:rPr lang="en-US" sz="2400" b="1" dirty="0" smtClean="0">
                <a:latin typeface="+mj-lt"/>
              </a:rPr>
              <a:t>:</a:t>
            </a:r>
          </a:p>
          <a:p>
            <a:endParaRPr lang="en-US" sz="800" dirty="0" smtClean="0">
              <a:latin typeface="+mj-lt"/>
            </a:endParaRPr>
          </a:p>
          <a:p>
            <a:r>
              <a:rPr lang="en-US" sz="2200" dirty="0" smtClean="0">
                <a:latin typeface="+mj-lt"/>
              </a:rPr>
              <a:t>In </a:t>
            </a:r>
            <a:r>
              <a:rPr lang="en-US" sz="2200" dirty="0" smtClean="0">
                <a:latin typeface="+mj-lt"/>
              </a:rPr>
              <a:t>2008, almost 20 percent of all crashes in the year involved some type of distraction. (National Highway Traffic Safety Administration - NHTSA). </a:t>
            </a:r>
          </a:p>
          <a:p>
            <a:r>
              <a:rPr lang="en-US" sz="2200" dirty="0" smtClean="0">
                <a:latin typeface="+mj-lt"/>
              </a:rPr>
              <a:t>Nearly 6,000 people died in 2008 in crashes involving a distracted driver, and more than half a million were injured. (NHTSA) </a:t>
            </a:r>
          </a:p>
          <a:p>
            <a:r>
              <a:rPr lang="en-US" sz="2200" dirty="0" smtClean="0">
                <a:latin typeface="+mj-lt"/>
              </a:rPr>
              <a:t>The younger, inexperienced drivers under 20 years old have the highest proportion of distraction-related fatal crashes. </a:t>
            </a:r>
          </a:p>
          <a:p>
            <a:r>
              <a:rPr lang="en-US" sz="2200" dirty="0" smtClean="0">
                <a:latin typeface="+mj-lt"/>
              </a:rPr>
              <a:t>Drivers who use hand-held devices are four times as likely to get into crashes serious enough to injure themselves. (Source: Insurance Institute for Highway Safety) </a:t>
            </a:r>
          </a:p>
          <a:p>
            <a:r>
              <a:rPr lang="en-US" sz="2200" dirty="0" smtClean="0">
                <a:latin typeface="+mj-lt"/>
              </a:rPr>
              <a:t>Using a cell phone use while driving, whether it’s hand-held or hands-free, delays a driver's reactions as much as having a blood alcohol concentration at the legal limit of .08 percent. (Source: University of Utah) </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3">
                                            <p:txEl>
                                              <p:pRg st="0" end="0"/>
                                            </p:txEl>
                                          </p:spTgt>
                                        </p:tgtEl>
                                        <p:attrNameLst>
                                          <p:attrName>r</p:attrName>
                                        </p:attrNameLst>
                                      </p:cBhvr>
                                    </p:animRot>
                                  </p:childTnLst>
                                </p:cTn>
                              </p:par>
                            </p:childTnLst>
                          </p:cTn>
                        </p:par>
                        <p:par>
                          <p:cTn id="7" fill="hold">
                            <p:stCondLst>
                              <p:cond delay="500"/>
                            </p:stCondLst>
                            <p:childTnLst>
                              <p:par>
                                <p:cTn id="8" presetID="18" presetClass="emph" presetSubtype="0" fill="hold" nodeType="afterEffect">
                                  <p:stCondLst>
                                    <p:cond delay="0"/>
                                  </p:stCondLst>
                                  <p:iterate type="lt">
                                    <p:tmPct val="4000"/>
                                  </p:iterate>
                                  <p:childTnLst>
                                    <p:set>
                                      <p:cBhvr override="childStyle">
                                        <p:cTn id="9"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chor="ctr">
            <a:noAutofit/>
          </a:bodyPr>
          <a:lstStyle/>
          <a:p>
            <a:pPr algn="ctr"/>
            <a:r>
              <a:rPr lang="en-US" sz="3200" b="1" dirty="0" smtClean="0">
                <a:solidFill>
                  <a:schemeClr val="accent1">
                    <a:lumMod val="75000"/>
                  </a:schemeClr>
                </a:solidFill>
              </a:rPr>
              <a:t>Distracted Driving Major Concern</a:t>
            </a:r>
            <a:endParaRPr lang="en-US" sz="3200" b="1" dirty="0">
              <a:solidFill>
                <a:schemeClr val="accent1">
                  <a:lumMod val="75000"/>
                </a:schemeClr>
              </a:solidFill>
            </a:endParaRPr>
          </a:p>
        </p:txBody>
      </p:sp>
      <p:pic>
        <p:nvPicPr>
          <p:cNvPr id="4" name="Content Placeholder 3" descr="Distracted Driving Picture.jpg"/>
          <p:cNvPicPr>
            <a:picLocks noGrp="1" noChangeAspect="1"/>
          </p:cNvPicPr>
          <p:nvPr>
            <p:ph sz="quarter" idx="1"/>
          </p:nvPr>
        </p:nvPicPr>
        <p:blipFill>
          <a:blip r:embed="rId2" cstate="print"/>
          <a:stretch>
            <a:fillRect/>
          </a:stretch>
        </p:blipFill>
        <p:spPr>
          <a:xfrm>
            <a:off x="1066800" y="1066800"/>
            <a:ext cx="6705600" cy="3733800"/>
          </a:xfrm>
        </p:spPr>
      </p:pic>
      <p:sp>
        <p:nvSpPr>
          <p:cNvPr id="5" name="Title 1"/>
          <p:cNvSpPr txBox="1">
            <a:spLocks/>
          </p:cNvSpPr>
          <p:nvPr/>
        </p:nvSpPr>
        <p:spPr bwMode="auto">
          <a:xfrm>
            <a:off x="609600" y="4876800"/>
            <a:ext cx="82296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endParaRPr lang="en-US" sz="1200" b="1" dirty="0" smtClean="0"/>
          </a:p>
          <a:p>
            <a:pPr lvl="0" algn="ctr" eaLnBrk="0" hangingPunct="0"/>
            <a:endParaRPr lang="en-US" sz="1200" b="1" dirty="0" smtClean="0"/>
          </a:p>
          <a:p>
            <a:pPr lvl="0" algn="ctr" eaLnBrk="0" hangingPunct="0"/>
            <a:endParaRPr lang="en-US" sz="1200" b="1" dirty="0" smtClean="0"/>
          </a:p>
          <a:p>
            <a:pPr lvl="0" eaLnBrk="0" hangingPunct="0"/>
            <a:r>
              <a:rPr lang="en-US" sz="2400" dirty="0" smtClean="0">
                <a:latin typeface="+mj-lt"/>
              </a:rPr>
              <a:t>This accident was caused by teenager in Kingsport, </a:t>
            </a:r>
            <a:r>
              <a:rPr lang="en-US" sz="2400" dirty="0" smtClean="0">
                <a:latin typeface="+mj-lt"/>
              </a:rPr>
              <a:t>Tennessee </a:t>
            </a:r>
            <a:r>
              <a:rPr lang="en-US" sz="2400" dirty="0" smtClean="0">
                <a:latin typeface="+mj-lt"/>
              </a:rPr>
              <a:t>putting a cell phone cover on a cell </a:t>
            </a:r>
            <a:r>
              <a:rPr lang="en-US" sz="2400" dirty="0" smtClean="0">
                <a:latin typeface="+mj-lt"/>
              </a:rPr>
              <a:t>phone.  The </a:t>
            </a:r>
            <a:r>
              <a:rPr lang="en-US" sz="2400" dirty="0" smtClean="0">
                <a:latin typeface="+mj-lt"/>
              </a:rPr>
              <a:t>car rolled </a:t>
            </a:r>
            <a:r>
              <a:rPr lang="en-US" sz="2400" dirty="0" smtClean="0">
                <a:latin typeface="+mj-lt"/>
              </a:rPr>
              <a:t>one and a half </a:t>
            </a:r>
            <a:r>
              <a:rPr lang="en-US" sz="2400" dirty="0" smtClean="0">
                <a:latin typeface="+mj-lt"/>
              </a:rPr>
              <a:t>times in mid-air and then landed on </a:t>
            </a:r>
            <a:r>
              <a:rPr lang="en-US" sz="2400" dirty="0" smtClean="0">
                <a:latin typeface="+mj-lt"/>
              </a:rPr>
              <a:t>it’s </a:t>
            </a:r>
            <a:r>
              <a:rPr lang="en-US" sz="2400" dirty="0" smtClean="0">
                <a:latin typeface="+mj-lt"/>
              </a:rPr>
              <a:t>top before flipping over. </a:t>
            </a:r>
            <a:r>
              <a:rPr lang="en-US" sz="1200" b="1" dirty="0" smtClean="0"/>
              <a:t/>
            </a:r>
            <a:br>
              <a:rPr lang="en-US" sz="1200" b="1" dirty="0" smtClean="0"/>
            </a:br>
            <a:r>
              <a:rPr lang="en-US" sz="1200" b="1" dirty="0" smtClean="0"/>
              <a:t/>
            </a:r>
            <a:br>
              <a:rPr lang="en-US" sz="1200" b="1" dirty="0" smtClean="0"/>
            </a:br>
            <a:r>
              <a:rPr lang="en-US" sz="1200" b="1" dirty="0" smtClean="0"/>
              <a:t/>
            </a:r>
            <a:br>
              <a:rPr lang="en-US" sz="1200" b="1" dirty="0" smtClean="0"/>
            </a:br>
            <a:endParaRPr kumimoji="0" lang="en-US" sz="12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chor="ctr">
            <a:noAutofit/>
          </a:bodyPr>
          <a:lstStyle/>
          <a:p>
            <a:pPr algn="ctr"/>
            <a:r>
              <a:rPr lang="en-US" sz="3200" b="1" dirty="0" smtClean="0">
                <a:solidFill>
                  <a:schemeClr val="accent1">
                    <a:lumMod val="75000"/>
                  </a:schemeClr>
                </a:solidFill>
              </a:rPr>
              <a:t>Distracted Driving Major Concern</a:t>
            </a:r>
            <a:endParaRPr lang="en-US" sz="3200" b="1" dirty="0">
              <a:solidFill>
                <a:schemeClr val="accent1">
                  <a:lumMod val="75000"/>
                </a:schemeClr>
              </a:solidFill>
            </a:endParaRPr>
          </a:p>
        </p:txBody>
      </p:sp>
      <p:pic>
        <p:nvPicPr>
          <p:cNvPr id="9" name="Content Placeholder 8" descr="6-1-08-iphone-crash-1.jpg"/>
          <p:cNvPicPr>
            <a:picLocks noGrp="1" noChangeAspect="1"/>
          </p:cNvPicPr>
          <p:nvPr>
            <p:ph sz="quarter" idx="1"/>
          </p:nvPr>
        </p:nvPicPr>
        <p:blipFill>
          <a:blip r:embed="rId3" cstate="print"/>
          <a:stretch>
            <a:fillRect/>
          </a:stretch>
        </p:blipFill>
        <p:spPr>
          <a:xfrm>
            <a:off x="1803400" y="762000"/>
            <a:ext cx="5511800" cy="4133850"/>
          </a:xfrm>
        </p:spPr>
      </p:pic>
      <p:sp>
        <p:nvSpPr>
          <p:cNvPr id="5" name="Title 1"/>
          <p:cNvSpPr txBox="1">
            <a:spLocks/>
          </p:cNvSpPr>
          <p:nvPr/>
        </p:nvSpPr>
        <p:spPr bwMode="auto">
          <a:xfrm>
            <a:off x="609600" y="5257800"/>
            <a:ext cx="82296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1400" dirty="0" smtClean="0"/>
              <a:t>	   </a:t>
            </a:r>
          </a:p>
          <a:p>
            <a:r>
              <a:rPr lang="en-US" sz="1400" dirty="0" smtClean="0"/>
              <a:t>	 </a:t>
            </a:r>
            <a:r>
              <a:rPr lang="en-US" sz="1400" dirty="0" smtClean="0"/>
              <a:t>  </a:t>
            </a:r>
            <a:r>
              <a:rPr lang="en-US" sz="1400" dirty="0" smtClean="0"/>
              <a:t> </a:t>
            </a:r>
            <a:r>
              <a:rPr lang="en-US" sz="1400" dirty="0" smtClean="0">
                <a:latin typeface="+mj-lt"/>
              </a:rPr>
              <a:t>Date </a:t>
            </a:r>
            <a:r>
              <a:rPr lang="en-US" sz="1400" dirty="0" smtClean="0">
                <a:latin typeface="+mj-lt"/>
              </a:rPr>
              <a:t>of accident: 9-6-2007 </a:t>
            </a:r>
            <a:r>
              <a:rPr lang="en-US" sz="1400" dirty="0" smtClean="0">
                <a:latin typeface="+mj-lt"/>
              </a:rPr>
              <a:t>       Make </a:t>
            </a:r>
            <a:r>
              <a:rPr lang="en-US" sz="1400" dirty="0" smtClean="0">
                <a:latin typeface="+mj-lt"/>
              </a:rPr>
              <a:t>and model of car: </a:t>
            </a:r>
            <a:r>
              <a:rPr lang="en-US" sz="1400" dirty="0" smtClean="0">
                <a:latin typeface="+mj-lt"/>
              </a:rPr>
              <a:t> 2007 Pontiac G6</a:t>
            </a:r>
            <a:r>
              <a:rPr lang="en-US" sz="1400" dirty="0" smtClean="0">
                <a:latin typeface="+mj-lt"/>
              </a:rPr>
              <a:t> </a:t>
            </a:r>
            <a:endParaRPr lang="en-US" sz="1400" dirty="0" smtClean="0">
              <a:latin typeface="+mj-lt"/>
            </a:endParaRPr>
          </a:p>
          <a:p>
            <a:endParaRPr lang="en-US" sz="800" dirty="0" smtClean="0">
              <a:latin typeface="+mj-lt"/>
            </a:endParaRPr>
          </a:p>
          <a:p>
            <a:r>
              <a:rPr lang="en-US" sz="1400" dirty="0" smtClean="0"/>
              <a:t>”</a:t>
            </a:r>
            <a:r>
              <a:rPr lang="en-US" sz="1400" dirty="0" smtClean="0"/>
              <a:t>I was driving to work one morning and had just </a:t>
            </a:r>
            <a:r>
              <a:rPr lang="en-US" sz="1400" dirty="0" smtClean="0"/>
              <a:t>gotten </a:t>
            </a:r>
            <a:r>
              <a:rPr lang="en-US" sz="1400" dirty="0" smtClean="0"/>
              <a:t>an </a:t>
            </a:r>
            <a:r>
              <a:rPr lang="en-US" sz="1400" dirty="0" err="1" smtClean="0"/>
              <a:t>iPhone</a:t>
            </a:r>
            <a:r>
              <a:rPr lang="en-US" sz="1400" dirty="0" smtClean="0"/>
              <a:t> the night before. Instead of waiting until I got </a:t>
            </a:r>
            <a:r>
              <a:rPr lang="en-US" sz="1400" dirty="0" smtClean="0">
                <a:latin typeface="+mj-lt"/>
              </a:rPr>
              <a:t>to </a:t>
            </a:r>
            <a:r>
              <a:rPr lang="en-US" sz="1400" dirty="0" smtClean="0">
                <a:latin typeface="+mj-lt"/>
              </a:rPr>
              <a:t>work to play with </a:t>
            </a:r>
            <a:r>
              <a:rPr lang="en-US" sz="1400" dirty="0" smtClean="0">
                <a:latin typeface="+mj-lt"/>
              </a:rPr>
              <a:t>it, </a:t>
            </a:r>
            <a:r>
              <a:rPr lang="en-US" sz="1400" dirty="0" smtClean="0">
                <a:latin typeface="+mj-lt"/>
              </a:rPr>
              <a:t>I decided to do it on my way. I must have missed the big orange signs that said flagmen ahead because when I looked up all I saw was a stopped explorer less than a hundred feet ahead of me. I think we know what happened after that! Thank god the flagmen was not standing in front of the car I hit and nobody was hurt but me. You may think that you know the road because you drive it everyday but you never know when something like that can be there. Sarah C.” </a:t>
            </a:r>
          </a:p>
          <a:p>
            <a:pPr lvl="0" eaLnBrk="0" hangingPunct="0"/>
            <a:r>
              <a:rPr lang="en-US" sz="1200" b="1" dirty="0" smtClean="0"/>
              <a:t/>
            </a:r>
            <a:br>
              <a:rPr lang="en-US" sz="1200" b="1" dirty="0" smtClean="0"/>
            </a:br>
            <a:r>
              <a:rPr lang="en-US" sz="1200" b="1" dirty="0" smtClean="0"/>
              <a:t/>
            </a:r>
            <a:br>
              <a:rPr lang="en-US" sz="1200" b="1" dirty="0" smtClean="0"/>
            </a:br>
            <a:r>
              <a:rPr lang="en-US" sz="1200" b="1" dirty="0" smtClean="0"/>
              <a:t/>
            </a:r>
            <a:br>
              <a:rPr lang="en-US" sz="1200" b="1" dirty="0" smtClean="0"/>
            </a:br>
            <a:endParaRPr kumimoji="0" lang="en-US" sz="12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chor="ctr">
            <a:normAutofit/>
          </a:bodyPr>
          <a:lstStyle/>
          <a:p>
            <a:pPr algn="ctr"/>
            <a:r>
              <a:rPr lang="en-US" sz="3600" b="1" dirty="0" smtClean="0">
                <a:solidFill>
                  <a:schemeClr val="accent1">
                    <a:lumMod val="75000"/>
                  </a:schemeClr>
                </a:solidFill>
              </a:rPr>
              <a:t>Seat Belt Usage</a:t>
            </a:r>
            <a:endParaRPr lang="en-US" sz="3600" b="1" dirty="0">
              <a:solidFill>
                <a:schemeClr val="accent1">
                  <a:lumMod val="75000"/>
                </a:schemeClr>
              </a:solidFill>
            </a:endParaRPr>
          </a:p>
        </p:txBody>
      </p:sp>
      <p:sp>
        <p:nvSpPr>
          <p:cNvPr id="3" name="Content Placeholder 2"/>
          <p:cNvSpPr>
            <a:spLocks noGrp="1"/>
          </p:cNvSpPr>
          <p:nvPr>
            <p:ph sz="quarter" idx="1"/>
          </p:nvPr>
        </p:nvSpPr>
        <p:spPr>
          <a:xfrm>
            <a:off x="457200" y="990600"/>
            <a:ext cx="8229600" cy="5334000"/>
          </a:xfrm>
        </p:spPr>
        <p:txBody>
          <a:bodyPr anchor="ctr">
            <a:normAutofit/>
          </a:bodyPr>
          <a:lstStyle/>
          <a:p>
            <a:pPr>
              <a:spcBef>
                <a:spcPct val="50000"/>
              </a:spcBef>
            </a:pPr>
            <a:r>
              <a:rPr lang="en-US" sz="2800" dirty="0" smtClean="0">
                <a:latin typeface="+mj-lt"/>
              </a:rPr>
              <a:t>During </a:t>
            </a:r>
            <a:r>
              <a:rPr lang="en-US" sz="2800" dirty="0" smtClean="0">
                <a:latin typeface="+mj-lt"/>
              </a:rPr>
              <a:t>a crash, safety belts distribute the forces of rapid deceleration over larger and stronger parts of the body such as the chest, hips and shoulders. </a:t>
            </a:r>
            <a:endParaRPr lang="en-US" sz="2800" dirty="0" smtClean="0">
              <a:latin typeface="+mj-lt"/>
            </a:endParaRPr>
          </a:p>
          <a:p>
            <a:pPr>
              <a:spcBef>
                <a:spcPct val="50000"/>
              </a:spcBef>
            </a:pPr>
            <a:r>
              <a:rPr lang="en-US" sz="2800" dirty="0" smtClean="0">
                <a:latin typeface="+mj-lt"/>
              </a:rPr>
              <a:t>People </a:t>
            </a:r>
            <a:r>
              <a:rPr lang="en-US" sz="2800" dirty="0" smtClean="0">
                <a:latin typeface="+mj-lt"/>
              </a:rPr>
              <a:t>wearing safety belts are not thrown into another person or ejected from the vehicle. </a:t>
            </a:r>
            <a:endParaRPr lang="en-US" sz="2800" dirty="0" smtClean="0">
              <a:latin typeface="+mj-lt"/>
            </a:endParaRPr>
          </a:p>
          <a:p>
            <a:pPr>
              <a:spcBef>
                <a:spcPct val="50000"/>
              </a:spcBef>
            </a:pPr>
            <a:r>
              <a:rPr lang="en-US" sz="2800" dirty="0" smtClean="0">
                <a:latin typeface="+mj-lt"/>
              </a:rPr>
              <a:t>T</a:t>
            </a:r>
            <a:r>
              <a:rPr lang="en-US" sz="2800" dirty="0" smtClean="0">
                <a:latin typeface="+mj-lt"/>
              </a:rPr>
              <a:t>he </a:t>
            </a:r>
            <a:r>
              <a:rPr lang="en-US" sz="2800" dirty="0" smtClean="0">
                <a:latin typeface="+mj-lt"/>
              </a:rPr>
              <a:t>safety belt helps belted drivers maintain control of the car by keeping them in the driver's seat. This increases the chance of preventing a second crash.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chor="ctr">
            <a:normAutofit/>
          </a:bodyPr>
          <a:lstStyle/>
          <a:p>
            <a:pPr algn="ctr"/>
            <a:r>
              <a:rPr lang="en-US" sz="3600" b="1" dirty="0" smtClean="0">
                <a:solidFill>
                  <a:schemeClr val="accent1">
                    <a:lumMod val="75000"/>
                  </a:schemeClr>
                </a:solidFill>
              </a:rPr>
              <a:t>Seat Belt Usage</a:t>
            </a:r>
            <a:endParaRPr lang="en-US" sz="3600" b="1" dirty="0">
              <a:solidFill>
                <a:schemeClr val="accent1">
                  <a:lumMod val="75000"/>
                </a:schemeClr>
              </a:solidFill>
            </a:endParaRPr>
          </a:p>
        </p:txBody>
      </p:sp>
      <p:pic>
        <p:nvPicPr>
          <p:cNvPr id="4" name="Picture 53"/>
          <p:cNvPicPr>
            <a:picLocks noChangeAspect="1" noChangeArrowheads="1"/>
          </p:cNvPicPr>
          <p:nvPr/>
        </p:nvPicPr>
        <p:blipFill>
          <a:blip r:embed="rId2" cstate="print"/>
          <a:srcRect/>
          <a:stretch>
            <a:fillRect/>
          </a:stretch>
        </p:blipFill>
        <p:spPr bwMode="auto">
          <a:xfrm>
            <a:off x="990600" y="1303421"/>
            <a:ext cx="3200400" cy="4716379"/>
          </a:xfrm>
          <a:prstGeom prst="rect">
            <a:avLst/>
          </a:prstGeom>
          <a:noFill/>
          <a:ln w="9525">
            <a:noFill/>
            <a:miter lim="800000"/>
            <a:headEnd/>
            <a:tailEnd/>
          </a:ln>
          <a:effectLst/>
        </p:spPr>
      </p:pic>
      <p:pic>
        <p:nvPicPr>
          <p:cNvPr id="5" name="Picture 54"/>
          <p:cNvPicPr>
            <a:picLocks noChangeAspect="1" noChangeArrowheads="1"/>
          </p:cNvPicPr>
          <p:nvPr/>
        </p:nvPicPr>
        <p:blipFill>
          <a:blip r:embed="rId3" cstate="print"/>
          <a:srcRect/>
          <a:stretch>
            <a:fillRect/>
          </a:stretch>
        </p:blipFill>
        <p:spPr bwMode="auto">
          <a:xfrm>
            <a:off x="4343400" y="1295400"/>
            <a:ext cx="3657600" cy="4800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42" name="Object 30"/>
          <p:cNvGraphicFramePr>
            <a:graphicFrameLocks noChangeAspect="1"/>
          </p:cNvGraphicFramePr>
          <p:nvPr/>
        </p:nvGraphicFramePr>
        <p:xfrm>
          <a:off x="2362200" y="2209800"/>
          <a:ext cx="4648200" cy="2288487"/>
        </p:xfrm>
        <a:graphic>
          <a:graphicData uri="http://schemas.openxmlformats.org/presentationml/2006/ole">
            <p:oleObj spid="_x0000_s1028" name="Photo Editor Photo" r:id="rId3" imgW="2523810" imgH="1286055" progId="">
              <p:embed/>
            </p:oleObj>
          </a:graphicData>
        </a:graphic>
      </p:graphicFrame>
      <p:sp>
        <p:nvSpPr>
          <p:cNvPr id="13316" name="Rectangle 4"/>
          <p:cNvSpPr>
            <a:spLocks noGrp="1" noChangeArrowheads="1"/>
          </p:cNvSpPr>
          <p:nvPr>
            <p:ph type="title"/>
          </p:nvPr>
        </p:nvSpPr>
        <p:spPr>
          <a:xfrm>
            <a:off x="381000" y="228600"/>
            <a:ext cx="8763000" cy="533400"/>
          </a:xfrm>
        </p:spPr>
        <p:txBody>
          <a:bodyPr anchor="ctr">
            <a:normAutofit fontScale="90000"/>
          </a:bodyPr>
          <a:lstStyle/>
          <a:p>
            <a:pPr algn="ctr"/>
            <a:r>
              <a:rPr lang="en-US" sz="3600" b="1" dirty="0">
                <a:solidFill>
                  <a:schemeClr val="accent1">
                    <a:lumMod val="75000"/>
                  </a:schemeClr>
                </a:solidFill>
              </a:rPr>
              <a:t>If you need proof ...</a:t>
            </a:r>
          </a:p>
        </p:txBody>
      </p:sp>
      <p:grpSp>
        <p:nvGrpSpPr>
          <p:cNvPr id="2" name="Group 6"/>
          <p:cNvGrpSpPr>
            <a:grpSpLocks/>
          </p:cNvGrpSpPr>
          <p:nvPr/>
        </p:nvGrpSpPr>
        <p:grpSpPr bwMode="auto">
          <a:xfrm>
            <a:off x="4953000" y="3703636"/>
            <a:ext cx="2082800" cy="2646361"/>
            <a:chOff x="3120" y="2247"/>
            <a:chExt cx="1312" cy="1667"/>
          </a:xfrm>
        </p:grpSpPr>
        <p:sp>
          <p:nvSpPr>
            <p:cNvPr id="13319" name="Text Box 7"/>
            <p:cNvSpPr txBox="1">
              <a:spLocks noChangeArrowheads="1"/>
            </p:cNvSpPr>
            <p:nvPr/>
          </p:nvSpPr>
          <p:spPr bwMode="auto">
            <a:xfrm>
              <a:off x="3120" y="3080"/>
              <a:ext cx="1312" cy="834"/>
            </a:xfrm>
            <a:prstGeom prst="rect">
              <a:avLst/>
            </a:prstGeom>
            <a:noFill/>
            <a:ln w="9525">
              <a:noFill/>
              <a:miter lim="800000"/>
              <a:headEnd/>
              <a:tailEnd/>
            </a:ln>
            <a:effectLst/>
          </p:spPr>
          <p:txBody>
            <a:bodyPr wrap="square" anchor="ctr">
              <a:spAutoFit/>
            </a:bodyPr>
            <a:lstStyle/>
            <a:p>
              <a:pPr algn="r"/>
              <a:r>
                <a:rPr lang="en-US" sz="2000" b="1" dirty="0" smtClean="0">
                  <a:latin typeface="+mj-lt"/>
                </a:rPr>
                <a:t>Driver and passengers </a:t>
              </a:r>
              <a:r>
                <a:rPr lang="en-US" sz="2000" b="1" dirty="0">
                  <a:latin typeface="+mj-lt"/>
                </a:rPr>
                <a:t>buckle up in this car</a:t>
              </a:r>
            </a:p>
          </p:txBody>
        </p:sp>
        <p:sp>
          <p:nvSpPr>
            <p:cNvPr id="13320" name="Line 8"/>
            <p:cNvSpPr>
              <a:spLocks noChangeShapeType="1"/>
            </p:cNvSpPr>
            <p:nvPr/>
          </p:nvSpPr>
          <p:spPr bwMode="auto">
            <a:xfrm rot="19908103" flipV="1">
              <a:off x="3582" y="2247"/>
              <a:ext cx="613" cy="734"/>
            </a:xfrm>
            <a:prstGeom prst="line">
              <a:avLst/>
            </a:prstGeom>
            <a:noFill/>
            <a:ln w="76200">
              <a:solidFill>
                <a:srgbClr val="FF0000"/>
              </a:solidFill>
              <a:round/>
              <a:headEnd/>
              <a:tailEnd type="triangle" w="med" len="med"/>
            </a:ln>
            <a:effectLst/>
          </p:spPr>
          <p:txBody>
            <a:bodyPr wrap="square" anchor="ctr">
              <a:spAutoFit/>
            </a:bodyPr>
            <a:lstStyle/>
            <a:p>
              <a:endParaRPr lang="en-US"/>
            </a:p>
          </p:txBody>
        </p:sp>
      </p:grpSp>
      <p:grpSp>
        <p:nvGrpSpPr>
          <p:cNvPr id="3" name="Group 9"/>
          <p:cNvGrpSpPr>
            <a:grpSpLocks/>
          </p:cNvGrpSpPr>
          <p:nvPr/>
        </p:nvGrpSpPr>
        <p:grpSpPr bwMode="auto">
          <a:xfrm>
            <a:off x="228600" y="3352800"/>
            <a:ext cx="3048000" cy="3200400"/>
            <a:chOff x="144" y="2112"/>
            <a:chExt cx="1920" cy="2016"/>
          </a:xfrm>
        </p:grpSpPr>
        <p:sp>
          <p:nvSpPr>
            <p:cNvPr id="13322" name="Line 10"/>
            <p:cNvSpPr>
              <a:spLocks noChangeShapeType="1"/>
            </p:cNvSpPr>
            <p:nvPr/>
          </p:nvSpPr>
          <p:spPr bwMode="auto">
            <a:xfrm flipV="1">
              <a:off x="960" y="2112"/>
              <a:ext cx="1104" cy="912"/>
            </a:xfrm>
            <a:prstGeom prst="line">
              <a:avLst/>
            </a:prstGeom>
            <a:noFill/>
            <a:ln w="25400">
              <a:solidFill>
                <a:srgbClr val="FF0000"/>
              </a:solidFill>
              <a:round/>
              <a:headEnd/>
              <a:tailEnd type="triangle" w="med" len="med"/>
            </a:ln>
            <a:effectLst/>
          </p:spPr>
          <p:txBody>
            <a:bodyPr wrap="none" anchor="ctr"/>
            <a:lstStyle/>
            <a:p>
              <a:endParaRPr lang="en-US"/>
            </a:p>
          </p:txBody>
        </p:sp>
        <p:sp>
          <p:nvSpPr>
            <p:cNvPr id="13323" name="Text Box 11"/>
            <p:cNvSpPr txBox="1">
              <a:spLocks noChangeArrowheads="1"/>
            </p:cNvSpPr>
            <p:nvPr/>
          </p:nvSpPr>
          <p:spPr bwMode="auto">
            <a:xfrm>
              <a:off x="144" y="2976"/>
              <a:ext cx="1440" cy="1152"/>
            </a:xfrm>
            <a:prstGeom prst="rect">
              <a:avLst/>
            </a:prstGeom>
            <a:noFill/>
            <a:ln w="9525">
              <a:noFill/>
              <a:miter lim="800000"/>
              <a:headEnd/>
              <a:tailEnd/>
            </a:ln>
            <a:effectLst/>
          </p:spPr>
          <p:txBody>
            <a:bodyPr lIns="18000" tIns="10800" rIns="18000" bIns="10800"/>
            <a:lstStyle/>
            <a:p>
              <a:pPr>
                <a:spcBef>
                  <a:spcPct val="15000"/>
                </a:spcBef>
              </a:pPr>
              <a:r>
                <a:rPr lang="en-US" sz="1600" dirty="0" smtClean="0">
                  <a:latin typeface="Haettenschweiler"/>
                </a:rPr>
                <a:t>■</a:t>
              </a:r>
              <a:r>
                <a:rPr lang="en-US" sz="2000" dirty="0" smtClean="0">
                  <a:latin typeface="Haettenschweiler"/>
                </a:rPr>
                <a:t> </a:t>
              </a:r>
              <a:r>
                <a:rPr lang="en-US" sz="2000" b="1" dirty="0" smtClean="0">
                  <a:latin typeface="+mj-lt"/>
                </a:rPr>
                <a:t>dr</a:t>
              </a:r>
              <a:r>
                <a:rPr lang="en-US" sz="2000" b="1" dirty="0" smtClean="0">
                  <a:latin typeface="+mj-lt"/>
                </a:rPr>
                <a:t>iver’s </a:t>
              </a:r>
              <a:r>
                <a:rPr lang="en-US" sz="2000" b="1" dirty="0">
                  <a:latin typeface="+mj-lt"/>
                </a:rPr>
                <a:t>seat is forced forward by the backseat passenger as he flies through the car.  Driver died.</a:t>
              </a:r>
            </a:p>
          </p:txBody>
        </p:sp>
      </p:grpSp>
      <p:grpSp>
        <p:nvGrpSpPr>
          <p:cNvPr id="5" name="Group 15"/>
          <p:cNvGrpSpPr>
            <a:grpSpLocks/>
          </p:cNvGrpSpPr>
          <p:nvPr/>
        </p:nvGrpSpPr>
        <p:grpSpPr bwMode="auto">
          <a:xfrm>
            <a:off x="152400" y="2549525"/>
            <a:ext cx="4989513" cy="2378075"/>
            <a:chOff x="96" y="1606"/>
            <a:chExt cx="3143" cy="1498"/>
          </a:xfrm>
        </p:grpSpPr>
        <p:sp>
          <p:nvSpPr>
            <p:cNvPr id="13328" name="Line 16"/>
            <p:cNvSpPr>
              <a:spLocks noChangeShapeType="1"/>
            </p:cNvSpPr>
            <p:nvPr/>
          </p:nvSpPr>
          <p:spPr bwMode="auto">
            <a:xfrm rot="1083357" flipV="1">
              <a:off x="1175" y="1606"/>
              <a:ext cx="2064" cy="1498"/>
            </a:xfrm>
            <a:prstGeom prst="line">
              <a:avLst/>
            </a:prstGeom>
            <a:noFill/>
            <a:ln w="38100">
              <a:solidFill>
                <a:srgbClr val="FF0000"/>
              </a:solidFill>
              <a:round/>
              <a:headEnd/>
              <a:tailEnd type="triangle" w="med" len="med"/>
            </a:ln>
            <a:effectLst/>
          </p:spPr>
          <p:txBody>
            <a:bodyPr anchor="ctr">
              <a:spAutoFit/>
            </a:bodyPr>
            <a:lstStyle/>
            <a:p>
              <a:endParaRPr lang="en-US"/>
            </a:p>
          </p:txBody>
        </p:sp>
        <p:sp>
          <p:nvSpPr>
            <p:cNvPr id="13329" name="Text Box 17"/>
            <p:cNvSpPr txBox="1">
              <a:spLocks noChangeArrowheads="1"/>
            </p:cNvSpPr>
            <p:nvPr/>
          </p:nvSpPr>
          <p:spPr bwMode="auto">
            <a:xfrm>
              <a:off x="96" y="1920"/>
              <a:ext cx="1440" cy="960"/>
            </a:xfrm>
            <a:prstGeom prst="rect">
              <a:avLst/>
            </a:prstGeom>
            <a:noFill/>
            <a:ln w="9525">
              <a:noFill/>
              <a:miter lim="800000"/>
              <a:headEnd/>
              <a:tailEnd/>
            </a:ln>
            <a:effectLst/>
          </p:spPr>
          <p:txBody>
            <a:bodyPr lIns="18000" tIns="10800" rIns="18000" bIns="10800"/>
            <a:lstStyle/>
            <a:p>
              <a:pPr>
                <a:spcBef>
                  <a:spcPct val="15000"/>
                </a:spcBef>
              </a:pPr>
              <a:r>
                <a:rPr lang="en-US" sz="1600" dirty="0" smtClean="0">
                  <a:latin typeface="Haettenschweiler"/>
                </a:rPr>
                <a:t>■</a:t>
              </a:r>
              <a:r>
                <a:rPr lang="en-US" sz="2000" dirty="0" smtClean="0">
                  <a:latin typeface="Arial" charset="0"/>
                </a:rPr>
                <a:t> </a:t>
              </a:r>
              <a:r>
                <a:rPr lang="en-US" sz="2000" b="1" dirty="0" smtClean="0">
                  <a:latin typeface="+mj-lt"/>
                </a:rPr>
                <a:t>back</a:t>
              </a:r>
              <a:r>
                <a:rPr lang="en-US" sz="2000" b="1" dirty="0" smtClean="0">
                  <a:latin typeface="+mj-lt"/>
                </a:rPr>
                <a:t>seat </a:t>
              </a:r>
              <a:r>
                <a:rPr lang="en-US" sz="2000" b="1" dirty="0">
                  <a:latin typeface="+mj-lt"/>
                </a:rPr>
                <a:t>passenger from red car flew through the </a:t>
              </a:r>
              <a:r>
                <a:rPr lang="en-US" sz="2000" b="1" dirty="0" smtClean="0">
                  <a:latin typeface="+mj-lt"/>
                </a:rPr>
                <a:t>windshield </a:t>
              </a:r>
              <a:r>
                <a:rPr lang="en-US" sz="2000" b="1" dirty="0">
                  <a:latin typeface="+mj-lt"/>
                </a:rPr>
                <a:t>and landed here.  </a:t>
              </a:r>
            </a:p>
          </p:txBody>
        </p:sp>
      </p:grpSp>
      <p:grpSp>
        <p:nvGrpSpPr>
          <p:cNvPr id="6" name="Group 18"/>
          <p:cNvGrpSpPr>
            <a:grpSpLocks/>
          </p:cNvGrpSpPr>
          <p:nvPr/>
        </p:nvGrpSpPr>
        <p:grpSpPr bwMode="auto">
          <a:xfrm>
            <a:off x="2514600" y="990600"/>
            <a:ext cx="2286000" cy="1905001"/>
            <a:chOff x="1584" y="624"/>
            <a:chExt cx="1440" cy="1200"/>
          </a:xfrm>
        </p:grpSpPr>
        <p:sp>
          <p:nvSpPr>
            <p:cNvPr id="13331" name="Line 19"/>
            <p:cNvSpPr>
              <a:spLocks noChangeShapeType="1"/>
            </p:cNvSpPr>
            <p:nvPr/>
          </p:nvSpPr>
          <p:spPr bwMode="auto">
            <a:xfrm flipH="1">
              <a:off x="2208" y="1056"/>
              <a:ext cx="0" cy="768"/>
            </a:xfrm>
            <a:prstGeom prst="line">
              <a:avLst/>
            </a:prstGeom>
            <a:noFill/>
            <a:ln w="63500">
              <a:solidFill>
                <a:srgbClr val="FF0000"/>
              </a:solidFill>
              <a:round/>
              <a:headEnd/>
              <a:tailEnd type="triangle" w="med" len="med"/>
            </a:ln>
            <a:effectLst/>
          </p:spPr>
          <p:txBody>
            <a:bodyPr wrap="square" anchor="ctr">
              <a:spAutoFit/>
            </a:bodyPr>
            <a:lstStyle/>
            <a:p>
              <a:endParaRPr lang="en-US"/>
            </a:p>
          </p:txBody>
        </p:sp>
        <p:sp>
          <p:nvSpPr>
            <p:cNvPr id="13332" name="Text Box 20"/>
            <p:cNvSpPr txBox="1">
              <a:spLocks noChangeArrowheads="1"/>
            </p:cNvSpPr>
            <p:nvPr/>
          </p:nvSpPr>
          <p:spPr bwMode="auto">
            <a:xfrm>
              <a:off x="1584" y="624"/>
              <a:ext cx="1440" cy="384"/>
            </a:xfrm>
            <a:prstGeom prst="rect">
              <a:avLst/>
            </a:prstGeom>
            <a:noFill/>
            <a:ln w="9525">
              <a:noFill/>
              <a:miter lim="800000"/>
              <a:headEnd/>
              <a:tailEnd/>
            </a:ln>
            <a:effectLst/>
          </p:spPr>
          <p:txBody>
            <a:bodyPr lIns="18000" tIns="10800" rIns="18000" bIns="10800"/>
            <a:lstStyle/>
            <a:p>
              <a:pPr>
                <a:spcBef>
                  <a:spcPct val="15000"/>
                </a:spcBef>
              </a:pPr>
              <a:r>
                <a:rPr lang="en-US" sz="2000" b="1" dirty="0">
                  <a:latin typeface="+mj-lt"/>
                </a:rPr>
                <a:t>5 people </a:t>
              </a:r>
              <a:r>
                <a:rPr lang="en-US" sz="2000" b="1" dirty="0" smtClean="0">
                  <a:latin typeface="+mj-lt"/>
                </a:rPr>
                <a:t>~ </a:t>
              </a:r>
              <a:r>
                <a:rPr lang="en-US" sz="2000" b="1" dirty="0">
                  <a:latin typeface="+mj-lt"/>
                </a:rPr>
                <a:t>only one wearing seatbelt</a:t>
              </a:r>
            </a:p>
          </p:txBody>
        </p:sp>
      </p:grpSp>
      <p:grpSp>
        <p:nvGrpSpPr>
          <p:cNvPr id="7" name="Group 21"/>
          <p:cNvGrpSpPr>
            <a:grpSpLocks/>
          </p:cNvGrpSpPr>
          <p:nvPr/>
        </p:nvGrpSpPr>
        <p:grpSpPr bwMode="auto">
          <a:xfrm>
            <a:off x="5029200" y="990600"/>
            <a:ext cx="3684588" cy="1752601"/>
            <a:chOff x="3168" y="624"/>
            <a:chExt cx="2321" cy="1104"/>
          </a:xfrm>
        </p:grpSpPr>
        <p:sp>
          <p:nvSpPr>
            <p:cNvPr id="13334" name="Line 22"/>
            <p:cNvSpPr>
              <a:spLocks noChangeShapeType="1"/>
            </p:cNvSpPr>
            <p:nvPr/>
          </p:nvSpPr>
          <p:spPr bwMode="auto">
            <a:xfrm>
              <a:off x="3792" y="816"/>
              <a:ext cx="48" cy="912"/>
            </a:xfrm>
            <a:prstGeom prst="line">
              <a:avLst/>
            </a:prstGeom>
            <a:noFill/>
            <a:ln w="76200">
              <a:solidFill>
                <a:srgbClr val="FF0000"/>
              </a:solidFill>
              <a:round/>
              <a:headEnd/>
              <a:tailEnd type="triangle" w="med" len="med"/>
            </a:ln>
            <a:effectLst/>
          </p:spPr>
          <p:txBody>
            <a:bodyPr wrap="square" anchor="ctr">
              <a:spAutoFit/>
            </a:bodyPr>
            <a:lstStyle/>
            <a:p>
              <a:endParaRPr lang="en-US"/>
            </a:p>
          </p:txBody>
        </p:sp>
        <p:sp>
          <p:nvSpPr>
            <p:cNvPr id="13335" name="Rectangle 23"/>
            <p:cNvSpPr>
              <a:spLocks noChangeArrowheads="1"/>
            </p:cNvSpPr>
            <p:nvPr/>
          </p:nvSpPr>
          <p:spPr bwMode="auto">
            <a:xfrm>
              <a:off x="3168" y="624"/>
              <a:ext cx="2321" cy="250"/>
            </a:xfrm>
            <a:prstGeom prst="rect">
              <a:avLst/>
            </a:prstGeom>
            <a:noFill/>
            <a:ln w="9525">
              <a:noFill/>
              <a:miter lim="800000"/>
              <a:headEnd/>
              <a:tailEnd/>
            </a:ln>
            <a:effectLst/>
          </p:spPr>
          <p:txBody>
            <a:bodyPr wrap="none">
              <a:spAutoFit/>
            </a:bodyPr>
            <a:lstStyle/>
            <a:p>
              <a:r>
                <a:rPr lang="en-US" sz="2000" b="1" dirty="0">
                  <a:latin typeface="+mj-lt"/>
                </a:rPr>
                <a:t>4 people </a:t>
              </a:r>
              <a:r>
                <a:rPr lang="en-US" sz="2000" b="1" dirty="0" smtClean="0">
                  <a:latin typeface="+mj-lt"/>
                </a:rPr>
                <a:t>~ </a:t>
              </a:r>
              <a:r>
                <a:rPr lang="en-US" sz="2000" b="1" dirty="0">
                  <a:latin typeface="+mj-lt"/>
                </a:rPr>
                <a:t>all wearing seatbelts</a:t>
              </a:r>
            </a:p>
          </p:txBody>
        </p:sp>
      </p:grpSp>
      <p:grpSp>
        <p:nvGrpSpPr>
          <p:cNvPr id="8" name="Group 24"/>
          <p:cNvGrpSpPr>
            <a:grpSpLocks/>
          </p:cNvGrpSpPr>
          <p:nvPr/>
        </p:nvGrpSpPr>
        <p:grpSpPr bwMode="auto">
          <a:xfrm>
            <a:off x="6629400" y="1651000"/>
            <a:ext cx="2132013" cy="2540000"/>
            <a:chOff x="4176" y="1040"/>
            <a:chExt cx="1343" cy="1600"/>
          </a:xfrm>
        </p:grpSpPr>
        <p:sp>
          <p:nvSpPr>
            <p:cNvPr id="13337" name="Text Box 25"/>
            <p:cNvSpPr txBox="1">
              <a:spLocks noChangeArrowheads="1"/>
            </p:cNvSpPr>
            <p:nvPr/>
          </p:nvSpPr>
          <p:spPr bwMode="auto">
            <a:xfrm>
              <a:off x="4608" y="1040"/>
              <a:ext cx="911" cy="1600"/>
            </a:xfrm>
            <a:prstGeom prst="rect">
              <a:avLst/>
            </a:prstGeom>
            <a:noFill/>
            <a:ln w="9525">
              <a:noFill/>
              <a:miter lim="800000"/>
              <a:headEnd/>
              <a:tailEnd/>
            </a:ln>
            <a:effectLst/>
          </p:spPr>
          <p:txBody>
            <a:bodyPr lIns="18000" tIns="10800" rIns="18000" bIns="10800"/>
            <a:lstStyle/>
            <a:p>
              <a:pPr>
                <a:spcBef>
                  <a:spcPct val="15000"/>
                </a:spcBef>
              </a:pPr>
              <a:r>
                <a:rPr lang="en-US" sz="1600" dirty="0" smtClean="0">
                  <a:latin typeface="Haettenschweiler"/>
                </a:rPr>
                <a:t>■ </a:t>
              </a:r>
              <a:r>
                <a:rPr lang="en-US" sz="2000" dirty="0" smtClean="0">
                  <a:latin typeface="+mj-lt"/>
                </a:rPr>
                <a:t>one </a:t>
              </a:r>
              <a:r>
                <a:rPr lang="en-US" sz="2000" dirty="0">
                  <a:latin typeface="+mj-lt"/>
                </a:rPr>
                <a:t>minor injury (driver cracked rib because of seatbelt impact)</a:t>
              </a:r>
            </a:p>
            <a:p>
              <a:pPr>
                <a:spcBef>
                  <a:spcPct val="15000"/>
                </a:spcBef>
              </a:pPr>
              <a:r>
                <a:rPr lang="en-US" sz="1600" dirty="0" smtClean="0">
                  <a:latin typeface="Haettenschweiler"/>
                </a:rPr>
                <a:t>■</a:t>
              </a:r>
              <a:r>
                <a:rPr lang="en-US" sz="2000" dirty="0" smtClean="0">
                  <a:latin typeface="+mj-lt"/>
                </a:rPr>
                <a:t> </a:t>
              </a:r>
              <a:r>
                <a:rPr lang="en-US" sz="2000" dirty="0">
                  <a:latin typeface="+mj-lt"/>
                </a:rPr>
                <a:t>everyone else unhurt</a:t>
              </a:r>
            </a:p>
          </p:txBody>
        </p:sp>
        <p:sp>
          <p:nvSpPr>
            <p:cNvPr id="13338" name="Line 26"/>
            <p:cNvSpPr>
              <a:spLocks noChangeShapeType="1"/>
            </p:cNvSpPr>
            <p:nvPr/>
          </p:nvSpPr>
          <p:spPr bwMode="auto">
            <a:xfrm flipH="1">
              <a:off x="4176" y="1152"/>
              <a:ext cx="384" cy="480"/>
            </a:xfrm>
            <a:prstGeom prst="line">
              <a:avLst/>
            </a:prstGeom>
            <a:noFill/>
            <a:ln w="38100">
              <a:solidFill>
                <a:srgbClr val="FF0000"/>
              </a:solidFill>
              <a:round/>
              <a:headEnd/>
              <a:tailEnd type="triangle" w="med" len="med"/>
            </a:ln>
            <a:effectLst/>
          </p:spPr>
          <p:txBody>
            <a:bodyPr wrap="none" anchor="ctr"/>
            <a:lstStyle/>
            <a:p>
              <a:endParaRPr lang="en-US"/>
            </a:p>
          </p:txBody>
        </p:sp>
      </p:grpSp>
      <p:grpSp>
        <p:nvGrpSpPr>
          <p:cNvPr id="9" name="Group 27"/>
          <p:cNvGrpSpPr>
            <a:grpSpLocks/>
          </p:cNvGrpSpPr>
          <p:nvPr/>
        </p:nvGrpSpPr>
        <p:grpSpPr bwMode="auto">
          <a:xfrm>
            <a:off x="228600" y="914400"/>
            <a:ext cx="2819400" cy="2286000"/>
            <a:chOff x="144" y="576"/>
            <a:chExt cx="1776" cy="1440"/>
          </a:xfrm>
        </p:grpSpPr>
        <p:sp>
          <p:nvSpPr>
            <p:cNvPr id="13340" name="Line 28"/>
            <p:cNvSpPr>
              <a:spLocks noChangeShapeType="1"/>
            </p:cNvSpPr>
            <p:nvPr/>
          </p:nvSpPr>
          <p:spPr bwMode="auto">
            <a:xfrm>
              <a:off x="1056" y="720"/>
              <a:ext cx="864" cy="1296"/>
            </a:xfrm>
            <a:prstGeom prst="line">
              <a:avLst/>
            </a:prstGeom>
            <a:noFill/>
            <a:ln w="38100">
              <a:solidFill>
                <a:srgbClr val="FF0000"/>
              </a:solidFill>
              <a:round/>
              <a:headEnd/>
              <a:tailEnd type="triangle" w="med" len="med"/>
            </a:ln>
            <a:effectLst/>
          </p:spPr>
          <p:txBody>
            <a:bodyPr wrap="none" anchor="ctr"/>
            <a:lstStyle/>
            <a:p>
              <a:endParaRPr lang="en-US"/>
            </a:p>
          </p:txBody>
        </p:sp>
        <p:sp>
          <p:nvSpPr>
            <p:cNvPr id="13341" name="Text Box 29"/>
            <p:cNvSpPr txBox="1">
              <a:spLocks noChangeArrowheads="1"/>
            </p:cNvSpPr>
            <p:nvPr/>
          </p:nvSpPr>
          <p:spPr bwMode="auto">
            <a:xfrm>
              <a:off x="144" y="576"/>
              <a:ext cx="1440" cy="1296"/>
            </a:xfrm>
            <a:prstGeom prst="rect">
              <a:avLst/>
            </a:prstGeom>
            <a:noFill/>
            <a:ln w="9525">
              <a:noFill/>
              <a:miter lim="800000"/>
              <a:headEnd/>
              <a:tailEnd/>
            </a:ln>
            <a:effectLst/>
          </p:spPr>
          <p:txBody>
            <a:bodyPr lIns="18000" tIns="10800" rIns="18000" bIns="10800"/>
            <a:lstStyle/>
            <a:p>
              <a:pPr>
                <a:spcBef>
                  <a:spcPct val="15000"/>
                </a:spcBef>
              </a:pPr>
              <a:r>
                <a:rPr lang="en-US" sz="1600" dirty="0" smtClean="0">
                  <a:latin typeface="Haettenschweiler"/>
                </a:rPr>
                <a:t>■</a:t>
              </a:r>
              <a:r>
                <a:rPr lang="en-US" sz="2000" dirty="0" smtClean="0">
                  <a:latin typeface="Arial" charset="0"/>
                </a:rPr>
                <a:t> </a:t>
              </a:r>
              <a:r>
                <a:rPr lang="en-US" sz="2000" b="1" dirty="0">
                  <a:latin typeface="+mj-lt"/>
                </a:rPr>
                <a:t>driver dead</a:t>
              </a:r>
            </a:p>
            <a:p>
              <a:pPr>
                <a:spcBef>
                  <a:spcPct val="15000"/>
                </a:spcBef>
              </a:pPr>
              <a:r>
                <a:rPr lang="en-US" sz="1600" b="1" dirty="0" smtClean="0">
                  <a:latin typeface="Haettenschweiler"/>
                </a:rPr>
                <a:t>■</a:t>
              </a:r>
              <a:r>
                <a:rPr lang="en-US" sz="2000" b="1" dirty="0" smtClean="0">
                  <a:latin typeface="+mj-lt"/>
                </a:rPr>
                <a:t> </a:t>
              </a:r>
              <a:r>
                <a:rPr lang="en-US" sz="2000" b="1" dirty="0">
                  <a:latin typeface="+mj-lt"/>
                </a:rPr>
                <a:t>three  seriously </a:t>
              </a:r>
              <a:r>
                <a:rPr lang="en-US" sz="2000" b="1" dirty="0" smtClean="0">
                  <a:latin typeface="+mj-lt"/>
                </a:rPr>
                <a:t>                          injured</a:t>
              </a:r>
              <a:endParaRPr lang="en-US" sz="2000" b="1" dirty="0">
                <a:latin typeface="+mj-lt"/>
              </a:endParaRPr>
            </a:p>
            <a:p>
              <a:pPr>
                <a:spcBef>
                  <a:spcPct val="15000"/>
                </a:spcBef>
              </a:pPr>
              <a:r>
                <a:rPr lang="en-US" sz="1600" b="1" dirty="0" smtClean="0">
                  <a:latin typeface="Haettenschweiler"/>
                </a:rPr>
                <a:t>■</a:t>
              </a:r>
              <a:r>
                <a:rPr lang="en-US" sz="2000" b="1" dirty="0" smtClean="0">
                  <a:latin typeface="Haettenschweiler"/>
                </a:rPr>
                <a:t> </a:t>
              </a:r>
              <a:r>
                <a:rPr lang="en-US" sz="2000" b="1" dirty="0" smtClean="0">
                  <a:latin typeface="+mj-lt"/>
                </a:rPr>
                <a:t>one </a:t>
              </a:r>
              <a:r>
                <a:rPr lang="en-US" sz="2000" b="1" dirty="0">
                  <a:latin typeface="+mj-lt"/>
                </a:rPr>
                <a:t>minor injury (the </a:t>
              </a:r>
              <a:r>
                <a:rPr lang="en-US" sz="2000" b="1" dirty="0" smtClean="0">
                  <a:latin typeface="+mj-lt"/>
                </a:rPr>
                <a:t>one </a:t>
              </a:r>
              <a:r>
                <a:rPr lang="en-US" sz="2000" b="1" dirty="0">
                  <a:latin typeface="+mj-lt"/>
                </a:rPr>
                <a:t>wearing his seatbelt)</a:t>
              </a:r>
            </a:p>
          </p:txBody>
        </p:sp>
      </p:grpSp>
      <p:grpSp>
        <p:nvGrpSpPr>
          <p:cNvPr id="4" name="Group 12"/>
          <p:cNvGrpSpPr>
            <a:grpSpLocks/>
          </p:cNvGrpSpPr>
          <p:nvPr/>
        </p:nvGrpSpPr>
        <p:grpSpPr bwMode="auto">
          <a:xfrm>
            <a:off x="2971803" y="3819528"/>
            <a:ext cx="1752602" cy="2357439"/>
            <a:chOff x="1872" y="2406"/>
            <a:chExt cx="1104" cy="1485"/>
          </a:xfrm>
        </p:grpSpPr>
        <p:sp>
          <p:nvSpPr>
            <p:cNvPr id="13325" name="Text Box 13"/>
            <p:cNvSpPr txBox="1">
              <a:spLocks noChangeArrowheads="1"/>
            </p:cNvSpPr>
            <p:nvPr/>
          </p:nvSpPr>
          <p:spPr bwMode="auto">
            <a:xfrm>
              <a:off x="1872" y="3251"/>
              <a:ext cx="1104" cy="640"/>
            </a:xfrm>
            <a:prstGeom prst="rect">
              <a:avLst/>
            </a:prstGeom>
            <a:noFill/>
            <a:ln w="9525">
              <a:noFill/>
              <a:miter lim="800000"/>
              <a:headEnd/>
              <a:tailEnd/>
            </a:ln>
            <a:effectLst/>
          </p:spPr>
          <p:txBody>
            <a:bodyPr wrap="square" anchor="ctr">
              <a:spAutoFit/>
            </a:bodyPr>
            <a:lstStyle/>
            <a:p>
              <a:pPr>
                <a:spcBef>
                  <a:spcPct val="50000"/>
                </a:spcBef>
              </a:pPr>
              <a:r>
                <a:rPr lang="en-US" sz="2000" b="1" dirty="0" smtClean="0">
                  <a:latin typeface="+mj-lt"/>
                </a:rPr>
                <a:t>Driver and passengers do </a:t>
              </a:r>
              <a:r>
                <a:rPr lang="en-US" sz="2000" b="1" dirty="0">
                  <a:latin typeface="+mj-lt"/>
                </a:rPr>
                <a:t>not buckle up.</a:t>
              </a:r>
            </a:p>
          </p:txBody>
        </p:sp>
        <p:sp>
          <p:nvSpPr>
            <p:cNvPr id="13326" name="Line 14"/>
            <p:cNvSpPr>
              <a:spLocks noChangeShapeType="1"/>
            </p:cNvSpPr>
            <p:nvPr/>
          </p:nvSpPr>
          <p:spPr bwMode="auto">
            <a:xfrm rot="19908103" flipV="1">
              <a:off x="2136" y="2406"/>
              <a:ext cx="239" cy="852"/>
            </a:xfrm>
            <a:prstGeom prst="line">
              <a:avLst/>
            </a:prstGeom>
            <a:noFill/>
            <a:ln w="76200">
              <a:solidFill>
                <a:srgbClr val="FF0000"/>
              </a:solidFill>
              <a:round/>
              <a:headEnd/>
              <a:tailEnd type="triangle" w="med" len="med"/>
            </a:ln>
            <a:effectLst/>
          </p:spPr>
          <p:txBody>
            <a:bodyPr wrap="square" anchor="ctr">
              <a:spAutoFit/>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13342"/>
                                        </p:tgtEl>
                                        <p:attrNameLst>
                                          <p:attrName>style.visibility</p:attrName>
                                        </p:attrNameLst>
                                      </p:cBhvr>
                                      <p:to>
                                        <p:strVal val="visible"/>
                                      </p:to>
                                    </p:set>
                                    <p:animEffect transition="in" filter="dissolve">
                                      <p:cBhvr>
                                        <p:cTn id="11" dur="500"/>
                                        <p:tgtEl>
                                          <p:spTgt spid="13342"/>
                                        </p:tgtEl>
                                      </p:cBhvr>
                                    </p:animEffect>
                                  </p:childTnLst>
                                </p:cTn>
                              </p:par>
                            </p:childTnLst>
                          </p:cTn>
                        </p:par>
                        <p:par>
                          <p:cTn id="12" fill="hold">
                            <p:stCondLst>
                              <p:cond delay="1500"/>
                            </p:stCondLst>
                            <p:childTnLst>
                              <p:par>
                                <p:cTn id="13" presetID="2" presetClass="entr" presetSubtype="4"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nodeType="afterEffect">
                                  <p:stCondLst>
                                    <p:cond delay="20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5500"/>
                            </p:stCondLst>
                            <p:childTnLst>
                              <p:par>
                                <p:cTn id="23" presetID="2" presetClass="entr" presetSubtype="1" fill="hold" nodeType="afterEffect">
                                  <p:stCondLst>
                                    <p:cond delay="20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par>
                          <p:cTn id="27" fill="hold">
                            <p:stCondLst>
                              <p:cond delay="8000"/>
                            </p:stCondLst>
                            <p:childTnLst>
                              <p:par>
                                <p:cTn id="28" presetID="2" presetClass="entr" presetSubtype="1" fill="hold" nodeType="afterEffect">
                                  <p:stCondLst>
                                    <p:cond delay="10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par>
                          <p:cTn id="32" fill="hold">
                            <p:stCondLst>
                              <p:cond delay="9500"/>
                            </p:stCondLst>
                            <p:childTnLst>
                              <p:par>
                                <p:cTn id="33" presetID="2" presetClass="entr" presetSubtype="2" fill="hold" nodeType="afterEffect">
                                  <p:stCondLst>
                                    <p:cond delay="20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12000"/>
                            </p:stCondLst>
                            <p:childTnLst>
                              <p:par>
                                <p:cTn id="38" presetID="2" presetClass="entr" presetSubtype="9" fill="hold" nodeType="afterEffect">
                                  <p:stCondLst>
                                    <p:cond delay="20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childTnLst>
                          </p:cTn>
                        </p:par>
                        <p:par>
                          <p:cTn id="42" fill="hold">
                            <p:stCondLst>
                              <p:cond delay="14500"/>
                            </p:stCondLst>
                            <p:childTnLst>
                              <p:par>
                                <p:cTn id="43" presetID="2" presetClass="entr" presetSubtype="8" fill="hold" nodeType="afterEffect">
                                  <p:stCondLst>
                                    <p:cond delay="200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childTnLst>
                          </p:cTn>
                        </p:par>
                        <p:par>
                          <p:cTn id="47" fill="hold">
                            <p:stCondLst>
                              <p:cond delay="17000"/>
                            </p:stCondLst>
                            <p:childTnLst>
                              <p:par>
                                <p:cTn id="48" presetID="2" presetClass="entr" presetSubtype="12" fill="hold" nodeType="afterEffect">
                                  <p:stCondLst>
                                    <p:cond delay="200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0-#ppt_w/2"/>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ivider Page">
  <a:themeElements>
    <a:clrScheme name="Divid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3474</TotalTime>
  <Words>242</Words>
  <Application>Microsoft Office PowerPoint</Application>
  <PresentationFormat>On-screen Show (4:3)</PresentationFormat>
  <Paragraphs>50</Paragraphs>
  <Slides>7</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0" baseType="lpstr">
      <vt:lpstr>Divider Page</vt:lpstr>
      <vt:lpstr>Equity</vt:lpstr>
      <vt:lpstr>Photo Editor Photo</vt:lpstr>
      <vt:lpstr>Distracted Driving Facts</vt:lpstr>
      <vt:lpstr>Slide 2</vt:lpstr>
      <vt:lpstr>Distracted Driving Major Concern</vt:lpstr>
      <vt:lpstr>Distracted Driving Major Concern</vt:lpstr>
      <vt:lpstr>Seat Belt Usage</vt:lpstr>
      <vt:lpstr>Seat Belt Usage</vt:lpstr>
      <vt:lpstr>If you need proof ...</vt:lpstr>
    </vt:vector>
  </TitlesOfParts>
  <Company>Cintas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dc:title>
  <dc:creator>Cintas Partner</dc:creator>
  <cp:lastModifiedBy>Grace Flicker</cp:lastModifiedBy>
  <cp:revision>334</cp:revision>
  <dcterms:created xsi:type="dcterms:W3CDTF">2008-07-09T16:55:47Z</dcterms:created>
  <dcterms:modified xsi:type="dcterms:W3CDTF">2014-08-01T21:11:06Z</dcterms:modified>
</cp:coreProperties>
</file>